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9144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 varScale="1">
        <p:scale>
          <a:sx n="60" d="100"/>
          <a:sy n="60" d="100"/>
        </p:scale>
        <p:origin x="-1572" y="-186"/>
      </p:cViewPr>
      <p:guideLst>
        <p:guide pos="2160" orient="horz"/>
        <p:guide pos="2880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presProps" Target="presProps.xml" /><Relationship Id="rId13" Type="http://schemas.openxmlformats.org/officeDocument/2006/relationships/tableStyles" Target="tableStyles.xml" /><Relationship Id="rId14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685800" y="2130425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371600" y="3886200"/>
            <a:ext cx="64008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6629400" y="274638"/>
            <a:ext cx="2057400" cy="5851525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 bwMode="auto"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 bwMode="auto"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blipFill>
          <a:blip r:embed="rId13">
            <a:lum/>
          </a:blip>
          <a:srcRect l="12686" t="0" r="12686" b="0"/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4C71EC6-210F-42DE-9C53-41977AD35B3D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jp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10.jp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323528" y="1412776"/>
            <a:ext cx="8649022" cy="491384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5400" b="1">
                <a:latin typeface="Times New Roman"/>
                <a:cs typeface="Times New Roman"/>
              </a:rPr>
              <a:t>Проект </a:t>
            </a:r>
            <a:br>
              <a:rPr lang="ru-RU" sz="5400" b="1">
                <a:latin typeface="Times New Roman"/>
                <a:cs typeface="Times New Roman"/>
              </a:rPr>
            </a:br>
            <a:r>
              <a:rPr lang="ru-RU" sz="5400" b="1">
                <a:latin typeface="Times New Roman"/>
                <a:cs typeface="Times New Roman"/>
              </a:rPr>
              <a:t>«Профессиональная забота»</a:t>
            </a:r>
            <a:br>
              <a:rPr lang="ru-RU" sz="5400" b="1">
                <a:latin typeface="Times New Roman"/>
                <a:cs typeface="Times New Roman"/>
              </a:rPr>
            </a:br>
            <a:r>
              <a:rPr lang="ru-RU" sz="2800">
                <a:latin typeface="Times New Roman"/>
                <a:cs typeface="Times New Roman"/>
              </a:rPr>
              <a:t>в рамках программы «Со-участие»</a:t>
            </a:r>
            <a:br>
              <a:rPr lang="ru-RU" sz="2800">
                <a:latin typeface="Times New Roman"/>
                <a:cs typeface="Times New Roman"/>
              </a:rPr>
            </a:br>
            <a:br>
              <a:rPr lang="ru-RU" sz="2800">
                <a:latin typeface="Times New Roman"/>
                <a:cs typeface="Times New Roman"/>
              </a:rPr>
            </a:br>
            <a:r>
              <a:rPr lang="ru-RU" sz="2800" b="1">
                <a:latin typeface="Times New Roman"/>
                <a:cs typeface="Times New Roman"/>
              </a:rPr>
              <a:t>на базе МБУ «КЦСОН» Татарского </a:t>
            </a:r>
            <a:r>
              <a:rPr lang="ru-RU" sz="2800" b="1">
                <a:latin typeface="Times New Roman"/>
                <a:cs typeface="Times New Roman"/>
              </a:rPr>
              <a:t>муниципального округа Новосибирской области</a:t>
            </a:r>
            <a:endParaRPr lang="ru-RU" sz="2800" b="1">
              <a:latin typeface="Times New Roman"/>
              <a:cs typeface="Times New Roman"/>
            </a:endParaRPr>
          </a:p>
        </p:txBody>
      </p:sp>
      <p:pic>
        <p:nvPicPr>
          <p:cNvPr id="1026" name="Picture 2" descr="C:\Users\КЦСОН\Desktop\логотип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6038850" y="188640"/>
            <a:ext cx="2933699" cy="20764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323528" y="116632"/>
            <a:ext cx="8352928" cy="1944216"/>
          </a:xfrm>
        </p:spPr>
        <p:txBody>
          <a:bodyPr>
            <a:noAutofit/>
          </a:bodyPr>
          <a:lstStyle/>
          <a:p>
            <a:pPr>
              <a:defRPr/>
            </a:pPr>
            <a:br>
              <a:rPr lang="ru-RU" sz="3200">
                <a:latin typeface="Times New Roman"/>
                <a:cs typeface="Times New Roman"/>
              </a:rPr>
            </a:br>
            <a:r>
              <a:rPr lang="ru-RU" sz="3200" b="1" u="sng">
                <a:latin typeface="Times New Roman"/>
                <a:cs typeface="Times New Roman"/>
              </a:rPr>
              <a:t>Цель деятельности: </a:t>
            </a:r>
            <a:r>
              <a:rPr lang="ru-RU" sz="3200">
                <a:latin typeface="Times New Roman"/>
                <a:cs typeface="Times New Roman"/>
              </a:rPr>
              <a:t>организовать персональный кратковременный присмотр и уход за ребенком для оказания помощи семье и улучшения ее качества жизни</a:t>
            </a:r>
            <a:endParaRPr lang="ru-RU" sz="3200">
              <a:latin typeface="Times New Roman"/>
              <a:cs typeface="Times New Roman"/>
            </a:endParaRPr>
          </a:p>
        </p:txBody>
      </p:sp>
      <p:pic>
        <p:nvPicPr>
          <p:cNvPr id="2050" name="Picture 2" descr="C:\Users\КЦСОН\Desktop\1_1.pn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251520" y="2564904"/>
            <a:ext cx="4738786" cy="31591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051" name="Picture 3" descr="C:\Users\КЦСОН\Desktop\aMBnErk_xUQ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5220072" y="4051937"/>
            <a:ext cx="3657763" cy="24528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323528" y="2564904"/>
            <a:ext cx="468052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200" b="1" u="sng">
                <a:latin typeface="Times New Roman"/>
                <a:cs typeface="Times New Roman"/>
              </a:rPr>
              <a:t>Целевая  группа :</a:t>
            </a:r>
            <a:br>
              <a:rPr lang="ru-RU" sz="3200" b="1" u="sng">
                <a:latin typeface="Times New Roman"/>
                <a:cs typeface="Times New Roman"/>
              </a:rPr>
            </a:br>
            <a:br>
              <a:rPr lang="ru-RU" sz="3200" b="1" u="sng">
                <a:latin typeface="Times New Roman"/>
                <a:cs typeface="Times New Roman"/>
              </a:rPr>
            </a:br>
            <a:r>
              <a:rPr lang="ru-RU" sz="3200">
                <a:latin typeface="Times New Roman"/>
                <a:cs typeface="Times New Roman"/>
              </a:rPr>
              <a:t> семьи с ребенком-инвалидом</a:t>
            </a:r>
            <a:br>
              <a:rPr lang="ru-RU" sz="3200">
                <a:latin typeface="Times New Roman"/>
                <a:cs typeface="Times New Roman"/>
              </a:rPr>
            </a:br>
            <a:endParaRPr lang="ru-RU" sz="3200">
              <a:latin typeface="Times New Roman"/>
              <a:cs typeface="Times New Roman"/>
            </a:endParaRPr>
          </a:p>
        </p:txBody>
      </p:sp>
      <p:pic>
        <p:nvPicPr>
          <p:cNvPr id="3074" name="Picture 2" descr="C:\Users\КЦСОН\Desktop\ae7b1436b14e5bb8d0bc0be98eb010d9.jpe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5148064" y="1916832"/>
            <a:ext cx="3726370" cy="29073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11560" y="2204864"/>
            <a:ext cx="8229600" cy="1143000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ru-RU" b="1" u="sng">
                <a:latin typeface="Times New Roman"/>
                <a:cs typeface="Times New Roman"/>
              </a:rPr>
              <a:t>Кадровое обеспечение услуги:</a:t>
            </a:r>
            <a:br>
              <a:rPr lang="ru-RU" b="1" u="sng">
                <a:latin typeface="Times New Roman"/>
                <a:cs typeface="Times New Roman"/>
              </a:rPr>
            </a:br>
            <a:br>
              <a:rPr lang="ru-RU" b="1" u="sng">
                <a:latin typeface="Times New Roman"/>
                <a:cs typeface="Times New Roman"/>
              </a:rPr>
            </a:br>
            <a:r>
              <a:rPr lang="ru-RU" sz="4000">
                <a:latin typeface="Times New Roman"/>
                <a:cs typeface="Times New Roman"/>
              </a:rPr>
              <a:t>- координатор проекта;</a:t>
            </a:r>
            <a:br>
              <a:rPr lang="ru-RU" sz="4000">
                <a:latin typeface="Times New Roman"/>
                <a:cs typeface="Times New Roman"/>
              </a:rPr>
            </a:br>
            <a:r>
              <a:rPr lang="ru-RU" sz="4000">
                <a:latin typeface="Times New Roman"/>
                <a:cs typeface="Times New Roman"/>
              </a:rPr>
              <a:t>- специалист по социальной работе;</a:t>
            </a:r>
            <a:br>
              <a:rPr lang="ru-RU" sz="4000">
                <a:latin typeface="Times New Roman"/>
                <a:cs typeface="Times New Roman"/>
              </a:rPr>
            </a:br>
            <a:r>
              <a:rPr lang="ru-RU" sz="4000">
                <a:latin typeface="Times New Roman"/>
                <a:cs typeface="Times New Roman"/>
              </a:rPr>
              <a:t>- психолог;</a:t>
            </a:r>
            <a:br>
              <a:rPr lang="ru-RU" sz="4000">
                <a:latin typeface="Times New Roman"/>
                <a:cs typeface="Times New Roman"/>
              </a:rPr>
            </a:br>
            <a:r>
              <a:rPr lang="ru-RU" sz="4000">
                <a:latin typeface="Times New Roman"/>
                <a:cs typeface="Times New Roman"/>
              </a:rPr>
              <a:t>- социальные няни.</a:t>
            </a:r>
            <a:endParaRPr lang="ru-RU" sz="400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67544" y="2348880"/>
            <a:ext cx="82296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200" b="1">
                <a:latin typeface="Times New Roman"/>
                <a:cs typeface="Times New Roman"/>
              </a:rPr>
              <a:t>     </a:t>
            </a:r>
            <a:br>
              <a:rPr lang="ru-RU" sz="3200" b="1">
                <a:latin typeface="Times New Roman"/>
                <a:cs typeface="Times New Roman"/>
              </a:rPr>
            </a:br>
            <a:br>
              <a:rPr lang="ru-RU" sz="3200" b="1">
                <a:latin typeface="Times New Roman"/>
                <a:cs typeface="Times New Roman"/>
              </a:rPr>
            </a:br>
            <a:r>
              <a:rPr lang="ru-RU" sz="3200" b="1" u="sng">
                <a:latin typeface="Times New Roman"/>
                <a:cs typeface="Times New Roman"/>
              </a:rPr>
              <a:t>Алгоритм оказания услуги:</a:t>
            </a:r>
            <a:br>
              <a:rPr lang="ru-RU" sz="3200" b="1" u="sng">
                <a:latin typeface="Times New Roman"/>
                <a:cs typeface="Times New Roman"/>
              </a:rPr>
            </a:br>
            <a:r>
              <a:rPr lang="ru-RU" sz="2400">
                <a:latin typeface="Times New Roman"/>
                <a:cs typeface="Times New Roman"/>
              </a:rPr>
              <a:t>1.Определение потенциальных получателей услуги, </a:t>
            </a:r>
            <a:br>
              <a:rPr lang="ru-RU" sz="2400">
                <a:latin typeface="Times New Roman"/>
                <a:cs typeface="Times New Roman"/>
              </a:rPr>
            </a:br>
            <a:r>
              <a:rPr lang="ru-RU" sz="2400">
                <a:latin typeface="Times New Roman"/>
                <a:cs typeface="Times New Roman"/>
              </a:rPr>
              <a:t>оценка семейной ситуации.</a:t>
            </a:r>
            <a:br>
              <a:rPr lang="ru-RU" sz="2400">
                <a:latin typeface="Times New Roman"/>
                <a:cs typeface="Times New Roman"/>
              </a:rPr>
            </a:br>
            <a:br>
              <a:rPr lang="ru-RU" sz="2400">
                <a:latin typeface="Times New Roman"/>
                <a:cs typeface="Times New Roman"/>
              </a:rPr>
            </a:br>
            <a:r>
              <a:rPr lang="ru-RU" sz="2400">
                <a:latin typeface="Times New Roman"/>
                <a:cs typeface="Times New Roman"/>
              </a:rPr>
              <a:t>2. Встреча специалиста по социальной работе и психолога с семьей. Знакомство с семьей, проведение анкетирование на выявление потребности в данной услуги.</a:t>
            </a:r>
            <a:br>
              <a:rPr lang="ru-RU" sz="2400">
                <a:latin typeface="Times New Roman"/>
                <a:cs typeface="Times New Roman"/>
              </a:rPr>
            </a:br>
            <a:br>
              <a:rPr lang="ru-RU" sz="2400">
                <a:latin typeface="Times New Roman"/>
                <a:cs typeface="Times New Roman"/>
              </a:rPr>
            </a:br>
            <a:r>
              <a:rPr lang="ru-RU" sz="2400">
                <a:latin typeface="Times New Roman"/>
                <a:cs typeface="Times New Roman"/>
              </a:rPr>
              <a:t>3.Подготовка социальный нянь. Обучение.</a:t>
            </a:r>
            <a:br>
              <a:rPr lang="ru-RU" sz="2400">
                <a:latin typeface="Times New Roman"/>
                <a:cs typeface="Times New Roman"/>
              </a:rPr>
            </a:br>
            <a:br>
              <a:rPr lang="ru-RU" sz="2400">
                <a:latin typeface="Times New Roman"/>
                <a:cs typeface="Times New Roman"/>
              </a:rPr>
            </a:br>
            <a:r>
              <a:rPr lang="ru-RU" sz="2400">
                <a:latin typeface="Times New Roman"/>
                <a:cs typeface="Times New Roman"/>
              </a:rPr>
              <a:t>4.Оказание услуги. Подбор семьи и няни на основе сопоставления потребностей ребенка и возможностей няни.</a:t>
            </a:r>
            <a:br>
              <a:rPr lang="ru-RU" sz="2400">
                <a:latin typeface="Times New Roman"/>
                <a:cs typeface="Times New Roman"/>
              </a:rPr>
            </a:br>
            <a:br>
              <a:rPr lang="ru-RU" sz="2400">
                <a:latin typeface="Times New Roman"/>
                <a:cs typeface="Times New Roman"/>
              </a:rPr>
            </a:br>
            <a:r>
              <a:rPr lang="ru-RU" sz="2400">
                <a:latin typeface="Times New Roman"/>
                <a:cs typeface="Times New Roman"/>
              </a:rPr>
              <a:t>5.Контроль и мониторинг. В ходе оказания услуги ведется постоянный контроль и мониторинг качества и удовлетворенности услугой.</a:t>
            </a:r>
            <a:endParaRPr lang="ru-RU" sz="240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51520" y="404664"/>
            <a:ext cx="8568953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b="1" u="sng">
                <a:latin typeface="Times New Roman"/>
                <a:cs typeface="Times New Roman"/>
              </a:rPr>
              <a:t>Перечень услуг, предоставляемые </a:t>
            </a:r>
            <a:endParaRPr/>
          </a:p>
          <a:p>
            <a:pPr algn="ctr">
              <a:defRPr/>
            </a:pPr>
            <a:r>
              <a:rPr lang="ru-RU" sz="2800" b="1" u="sng">
                <a:latin typeface="Times New Roman"/>
                <a:cs typeface="Times New Roman"/>
              </a:rPr>
              <a:t>социальной няней:</a:t>
            </a:r>
            <a:endParaRPr/>
          </a:p>
          <a:p>
            <a:pPr algn="ctr">
              <a:defRPr/>
            </a:pPr>
            <a:endParaRPr lang="ru-RU" sz="2800" b="1" u="sng">
              <a:latin typeface="Times New Roman"/>
              <a:cs typeface="Times New Roman"/>
            </a:endParaRPr>
          </a:p>
          <a:p>
            <a:pPr algn="just">
              <a:defRPr/>
            </a:pPr>
            <a:r>
              <a:rPr lang="ru-RU" sz="2400">
                <a:latin typeface="Times New Roman"/>
                <a:cs typeface="Times New Roman"/>
              </a:rPr>
              <a:t>-осуществлять уход за ребенком, включая: соблюдение режима дня, выполнение  гигиенических процедур;</a:t>
            </a:r>
            <a:endParaRPr/>
          </a:p>
          <a:p>
            <a:pPr algn="just">
              <a:defRPr/>
            </a:pPr>
            <a:r>
              <a:rPr lang="ru-RU" sz="2400">
                <a:latin typeface="Times New Roman"/>
                <a:cs typeface="Times New Roman"/>
              </a:rPr>
              <a:t>-кормить ребенка в случае необходимости, учитывая  рекомендации родителей по питанию ребенка и состояние здоровья ребенка;</a:t>
            </a:r>
            <a:endParaRPr/>
          </a:p>
          <a:p>
            <a:pPr algn="just">
              <a:defRPr/>
            </a:pPr>
            <a:endParaRPr lang="ru-RU" sz="2400">
              <a:latin typeface="Times New Roman"/>
              <a:cs typeface="Times New Roman"/>
            </a:endParaRPr>
          </a:p>
          <a:p>
            <a:pPr algn="just">
              <a:defRPr/>
            </a:pPr>
            <a:endParaRPr lang="ru-RU" sz="2400">
              <a:latin typeface="Times New Roman"/>
              <a:cs typeface="Times New Roman"/>
            </a:endParaRPr>
          </a:p>
          <a:p>
            <a:pPr>
              <a:defRPr/>
            </a:pP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endParaRPr lang="ru-RU"/>
          </a:p>
        </p:txBody>
      </p:sp>
      <p:pic>
        <p:nvPicPr>
          <p:cNvPr id="4098" name="Picture 2" descr="C:\Users\КЦСОН\Desktop\20170130-5O3A7488-Edit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4067944" y="3359319"/>
            <a:ext cx="4878288" cy="3252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099" name="Picture 3" descr="C:\Users\КЦСОН\Desktop\foto-11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237440" y="3815924"/>
            <a:ext cx="3048000" cy="27955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4149079"/>
          </a:xfrm>
        </p:spPr>
        <p:txBody>
          <a:bodyPr/>
          <a:lstStyle/>
          <a:p>
            <a:pPr lvl="0" algn="just">
              <a:spcBef>
                <a:spcPts val="0"/>
              </a:spcBef>
              <a:defRPr/>
            </a:pPr>
            <a:r>
              <a:rPr lang="ru-RU" sz="2400">
                <a:solidFill>
                  <a:prstClr val="black"/>
                </a:solidFill>
                <a:latin typeface="Times New Roman"/>
                <a:ea typeface="Arial"/>
                <a:cs typeface="Times New Roman"/>
              </a:rPr>
              <a:t>-играть, заниматься с ребенком с учетом возраста и состояния </a:t>
            </a:r>
            <a:r>
              <a:rPr lang="ru-RU" sz="2400">
                <a:solidFill>
                  <a:prstClr val="black"/>
                </a:solidFill>
                <a:latin typeface="Times New Roman"/>
                <a:ea typeface="Arial"/>
                <a:cs typeface="Times New Roman"/>
              </a:rPr>
              <a:t>здоровья ребенка</a:t>
            </a:r>
            <a:r>
              <a:rPr lang="ru-RU" sz="2400">
                <a:solidFill>
                  <a:prstClr val="black"/>
                </a:solidFill>
                <a:latin typeface="Times New Roman"/>
                <a:ea typeface="Arial"/>
                <a:cs typeface="Times New Roman"/>
              </a:rPr>
              <a:t>;</a:t>
            </a:r>
            <a:br>
              <a:rPr lang="ru-RU" sz="2400">
                <a:solidFill>
                  <a:prstClr val="black"/>
                </a:solidFill>
                <a:latin typeface="Times New Roman"/>
                <a:ea typeface="Arial"/>
                <a:cs typeface="Times New Roman"/>
              </a:rPr>
            </a:br>
            <a:r>
              <a:rPr lang="ru-RU" sz="2400">
                <a:solidFill>
                  <a:prstClr val="black"/>
                </a:solidFill>
                <a:latin typeface="Times New Roman"/>
                <a:ea typeface="Arial"/>
                <a:cs typeface="Times New Roman"/>
              </a:rPr>
              <a:t>-обеспечивать безопасность жизни и здоровья ребенка;</a:t>
            </a:r>
            <a:br>
              <a:rPr lang="ru-RU" sz="2400">
                <a:solidFill>
                  <a:prstClr val="black"/>
                </a:solidFill>
                <a:latin typeface="Times New Roman"/>
                <a:ea typeface="Arial"/>
                <a:cs typeface="Times New Roman"/>
              </a:rPr>
            </a:br>
            <a:r>
              <a:rPr lang="ru-RU" sz="2400">
                <a:solidFill>
                  <a:prstClr val="black"/>
                </a:solidFill>
                <a:latin typeface="Times New Roman"/>
                <a:ea typeface="Arial"/>
                <a:cs typeface="Times New Roman"/>
              </a:rPr>
              <a:t>-оказывать доврачебную неотложную помощь ребенку  в случае необходимости;</a:t>
            </a:r>
            <a:br>
              <a:rPr lang="ru-RU" sz="2400">
                <a:solidFill>
                  <a:prstClr val="black"/>
                </a:solidFill>
                <a:latin typeface="Times New Roman"/>
                <a:ea typeface="Arial"/>
                <a:cs typeface="Times New Roman"/>
              </a:rPr>
            </a:br>
            <a:r>
              <a:rPr lang="ru-RU" sz="2400">
                <a:solidFill>
                  <a:prstClr val="black"/>
                </a:solidFill>
                <a:latin typeface="Times New Roman"/>
                <a:ea typeface="Arial"/>
                <a:cs typeface="Times New Roman"/>
              </a:rPr>
              <a:t>-</a:t>
            </a:r>
            <a:r>
              <a:rPr lang="ru-RU" sz="2400">
                <a:solidFill>
                  <a:prstClr val="black"/>
                </a:solidFill>
                <a:latin typeface="Times New Roman"/>
                <a:ea typeface="Arial"/>
                <a:cs typeface="Times New Roman"/>
              </a:rPr>
              <a:t>незамедлительно осуществлять </a:t>
            </a:r>
            <a:r>
              <a:rPr lang="ru-RU" sz="2400">
                <a:solidFill>
                  <a:prstClr val="black"/>
                </a:solidFill>
                <a:latin typeface="Times New Roman"/>
                <a:ea typeface="Arial"/>
                <a:cs typeface="Times New Roman"/>
              </a:rPr>
              <a:t>вызов экстренных служб во всех случаях ухудшения здоровья ребенка, возникновения опасности для здоровья, благополучия ребенка.</a:t>
            </a:r>
            <a:br>
              <a:rPr lang="ru-RU" sz="2400">
                <a:solidFill>
                  <a:prstClr val="black"/>
                </a:solidFill>
                <a:latin typeface="Times New Roman"/>
                <a:ea typeface="Arial"/>
                <a:cs typeface="Times New Roman"/>
              </a:rPr>
            </a:br>
            <a:endParaRPr lang="ru-RU"/>
          </a:p>
        </p:txBody>
      </p:sp>
      <p:pic>
        <p:nvPicPr>
          <p:cNvPr id="5122" name="Picture 2" descr="C:\Users\КЦСОН\Desktop\1563667728_11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251520" y="3429000"/>
            <a:ext cx="4320480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123" name="Picture 3" descr="C:\Users\КЦСОН\Desktop\2b6bb04ceb0b3385a4c4dbecd6bbdd22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4860032" y="3429000"/>
            <a:ext cx="4032448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251520" y="274638"/>
            <a:ext cx="8640960" cy="625070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600" b="1">
                <a:latin typeface="Times New Roman"/>
                <a:cs typeface="Times New Roman"/>
              </a:rPr>
              <a:t>Услуга предоставляется </a:t>
            </a:r>
            <a:br>
              <a:rPr lang="ru-RU" sz="3600" b="1">
                <a:latin typeface="Times New Roman"/>
                <a:cs typeface="Times New Roman"/>
              </a:rPr>
            </a:br>
            <a:r>
              <a:rPr lang="ru-RU" sz="3600" b="1">
                <a:latin typeface="Times New Roman"/>
                <a:cs typeface="Times New Roman"/>
              </a:rPr>
              <a:t>на бесплатной основе для семей.</a:t>
            </a:r>
            <a:br>
              <a:rPr lang="ru-RU" sz="800" b="1">
                <a:latin typeface="Times New Roman"/>
                <a:cs typeface="Times New Roman"/>
              </a:rPr>
            </a:br>
            <a:br>
              <a:rPr lang="ru-RU" sz="3600" b="1">
                <a:latin typeface="Times New Roman"/>
                <a:cs typeface="Times New Roman"/>
              </a:rPr>
            </a:br>
            <a:r>
              <a:rPr lang="ru-RU" sz="3600" b="1">
                <a:latin typeface="Times New Roman"/>
                <a:cs typeface="Times New Roman"/>
              </a:rPr>
              <a:t>Ежемесячно можно воспользоваться услугами няни в количестве </a:t>
            </a:r>
            <a:r>
              <a:rPr lang="ru-RU" sz="3600" b="1">
                <a:solidFill>
                  <a:srgbClr val="FF0000"/>
                </a:solidFill>
                <a:latin typeface="Times New Roman"/>
                <a:cs typeface="Times New Roman"/>
              </a:rPr>
              <a:t>16 часов</a:t>
            </a:r>
            <a:r>
              <a:rPr lang="ru-RU" sz="3600" b="1">
                <a:latin typeface="Times New Roman"/>
                <a:cs typeface="Times New Roman"/>
              </a:rPr>
              <a:t>, </a:t>
            </a:r>
            <a:br>
              <a:rPr lang="ru-RU" sz="3600" b="1">
                <a:latin typeface="Times New Roman"/>
                <a:cs typeface="Times New Roman"/>
              </a:rPr>
            </a:br>
            <a:r>
              <a:rPr lang="ru-RU" sz="3600" b="1" u="sng">
                <a:solidFill>
                  <a:srgbClr val="FF0000"/>
                </a:solidFill>
                <a:latin typeface="Times New Roman"/>
                <a:cs typeface="Times New Roman"/>
              </a:rPr>
              <a:t>с заранее согласованным графиком.</a:t>
            </a:r>
            <a:br>
              <a:rPr lang="ru-RU" sz="3600" b="1" u="sng">
                <a:solidFill>
                  <a:srgbClr val="FF0000"/>
                </a:solidFill>
                <a:latin typeface="Times New Roman"/>
                <a:cs typeface="Times New Roman"/>
              </a:rPr>
            </a:br>
            <a:br>
              <a:rPr lang="ru-RU" sz="3600" b="1" u="sng">
                <a:solidFill>
                  <a:srgbClr val="FF0000"/>
                </a:solidFill>
                <a:latin typeface="Times New Roman"/>
                <a:cs typeface="Times New Roman"/>
              </a:rPr>
            </a:br>
            <a:endParaRPr lang="ru-RU" sz="3600" b="1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67544" y="2564904"/>
            <a:ext cx="82296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54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 scaled="1"/>
                </a:gradFill>
              </a:rPr>
              <a:t>Дополнительную информацию можно получить по телефону 24937</a:t>
            </a:r>
            <a:endParaRPr lang="ru-RU" sz="5400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 scaled="1"/>
              </a:gra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r7-office/2024.3.2.622</Application>
  <DocSecurity>0</DocSecurity>
  <PresentationFormat>Экран (4:3)</PresentationFormat>
  <Paragraphs>0</Paragraphs>
  <Slides>9</Slides>
  <Notes>9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«Профессиональная забота» в рамках программы  «Со-участие» на базе МБУ «КЦСОН» Татарского района НСО</dc:title>
  <dc:subject/>
  <dc:creator>КЦСОН</dc:creator>
  <cp:keywords/>
  <dc:description/>
  <dc:identifier/>
  <dc:language/>
  <cp:lastModifiedBy>Андрей Масливец</cp:lastModifiedBy>
  <cp:revision>35</cp:revision>
  <dcterms:created xsi:type="dcterms:W3CDTF">2023-05-03T02:20:13Z</dcterms:created>
  <dcterms:modified xsi:type="dcterms:W3CDTF">2025-03-20T01:55:21Z</dcterms:modified>
  <cp:category/>
  <cp:contentStatus/>
  <cp:version/>
</cp:coreProperties>
</file>