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fif" ContentType="image/j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764" r:id="rId1"/>
  </p:sldMasterIdLst>
  <p:notesMasterIdLst>
    <p:notesMasterId r:id="rId18"/>
  </p:notesMasterIdLst>
  <p:handoutMasterIdLst>
    <p:handoutMasterId r:id="rId19"/>
  </p:handoutMasterIdLst>
  <p:sldIdLst>
    <p:sldId id="358" r:id="rId2"/>
    <p:sldId id="376" r:id="rId3"/>
    <p:sldId id="371" r:id="rId4"/>
    <p:sldId id="374" r:id="rId5"/>
    <p:sldId id="368" r:id="rId6"/>
    <p:sldId id="380" r:id="rId7"/>
    <p:sldId id="334" r:id="rId8"/>
    <p:sldId id="370" r:id="rId9"/>
    <p:sldId id="377" r:id="rId10"/>
    <p:sldId id="331" r:id="rId11"/>
    <p:sldId id="373" r:id="rId12"/>
    <p:sldId id="369" r:id="rId13"/>
    <p:sldId id="381" r:id="rId14"/>
    <p:sldId id="378" r:id="rId15"/>
    <p:sldId id="379" r:id="rId16"/>
    <p:sldId id="375" r:id="rId17"/>
  </p:sldIdLst>
  <p:sldSz cx="12192000" cy="6858000"/>
  <p:notesSz cx="6797675" cy="9926638"/>
  <p:embeddedFontLst>
    <p:embeddedFont>
      <p:font typeface="Arial Black" panose="020B0A04020102020204" pitchFamily="34" charset="0"/>
      <p:bold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Calibri Light" panose="020F0302020204030204" pitchFamily="34" charset="0"/>
      <p:regular r:id="rId25"/>
      <p:italic r:id="rId26"/>
    </p:embeddedFont>
    <p:embeddedFont>
      <p:font typeface="Franklin Gothic Book" panose="020B0503020102020204" pitchFamily="34" charset="0"/>
      <p:regular r:id="rId27"/>
      <p:italic r:id="rId28"/>
    </p:embeddedFont>
    <p:embeddedFont>
      <p:font typeface="Tahoma" panose="020B0604030504040204" pitchFamily="34" charset="0"/>
      <p:regular r:id="rId29"/>
      <p:bold r:id="rId30"/>
    </p:embeddedFont>
  </p:embeddedFontLst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1904" kern="1200">
        <a:solidFill>
          <a:schemeClr val="tx1"/>
        </a:solidFill>
        <a:latin typeface="Arial" charset="0"/>
        <a:ea typeface="+mn-ea"/>
        <a:cs typeface="+mn-cs"/>
      </a:defRPr>
    </a:lvl1pPr>
    <a:lvl2pPr marL="414468" algn="l" rtl="0" fontAlgn="base">
      <a:spcBef>
        <a:spcPct val="0"/>
      </a:spcBef>
      <a:spcAft>
        <a:spcPct val="0"/>
      </a:spcAft>
      <a:defRPr sz="1904" kern="1200">
        <a:solidFill>
          <a:schemeClr val="tx1"/>
        </a:solidFill>
        <a:latin typeface="Arial" charset="0"/>
        <a:ea typeface="+mn-ea"/>
        <a:cs typeface="+mn-cs"/>
      </a:defRPr>
    </a:lvl2pPr>
    <a:lvl3pPr marL="828933" algn="l" rtl="0" fontAlgn="base">
      <a:spcBef>
        <a:spcPct val="0"/>
      </a:spcBef>
      <a:spcAft>
        <a:spcPct val="0"/>
      </a:spcAft>
      <a:defRPr sz="1904" kern="1200">
        <a:solidFill>
          <a:schemeClr val="tx1"/>
        </a:solidFill>
        <a:latin typeface="Arial" charset="0"/>
        <a:ea typeface="+mn-ea"/>
        <a:cs typeface="+mn-cs"/>
      </a:defRPr>
    </a:lvl3pPr>
    <a:lvl4pPr marL="1243400" algn="l" rtl="0" fontAlgn="base">
      <a:spcBef>
        <a:spcPct val="0"/>
      </a:spcBef>
      <a:spcAft>
        <a:spcPct val="0"/>
      </a:spcAft>
      <a:defRPr sz="1904" kern="1200">
        <a:solidFill>
          <a:schemeClr val="tx1"/>
        </a:solidFill>
        <a:latin typeface="Arial" charset="0"/>
        <a:ea typeface="+mn-ea"/>
        <a:cs typeface="+mn-cs"/>
      </a:defRPr>
    </a:lvl4pPr>
    <a:lvl5pPr marL="1657864" algn="l" rtl="0" fontAlgn="base">
      <a:spcBef>
        <a:spcPct val="0"/>
      </a:spcBef>
      <a:spcAft>
        <a:spcPct val="0"/>
      </a:spcAft>
      <a:defRPr sz="1904" kern="1200">
        <a:solidFill>
          <a:schemeClr val="tx1"/>
        </a:solidFill>
        <a:latin typeface="Arial" charset="0"/>
        <a:ea typeface="+mn-ea"/>
        <a:cs typeface="+mn-cs"/>
      </a:defRPr>
    </a:lvl5pPr>
    <a:lvl6pPr marL="2072331" algn="l" defTabSz="828933" rtl="0" eaLnBrk="1" latinLnBrk="0" hangingPunct="1">
      <a:defRPr sz="1904" kern="1200">
        <a:solidFill>
          <a:schemeClr val="tx1"/>
        </a:solidFill>
        <a:latin typeface="Arial" charset="0"/>
        <a:ea typeface="+mn-ea"/>
        <a:cs typeface="+mn-cs"/>
      </a:defRPr>
    </a:lvl6pPr>
    <a:lvl7pPr marL="2486794" algn="l" defTabSz="828933" rtl="0" eaLnBrk="1" latinLnBrk="0" hangingPunct="1">
      <a:defRPr sz="1904" kern="1200">
        <a:solidFill>
          <a:schemeClr val="tx1"/>
        </a:solidFill>
        <a:latin typeface="Arial" charset="0"/>
        <a:ea typeface="+mn-ea"/>
        <a:cs typeface="+mn-cs"/>
      </a:defRPr>
    </a:lvl7pPr>
    <a:lvl8pPr marL="2901262" algn="l" defTabSz="828933" rtl="0" eaLnBrk="1" latinLnBrk="0" hangingPunct="1">
      <a:defRPr sz="1904" kern="1200">
        <a:solidFill>
          <a:schemeClr val="tx1"/>
        </a:solidFill>
        <a:latin typeface="Arial" charset="0"/>
        <a:ea typeface="+mn-ea"/>
        <a:cs typeface="+mn-cs"/>
      </a:defRPr>
    </a:lvl8pPr>
    <a:lvl9pPr marL="3315726" algn="l" defTabSz="828933" rtl="0" eaLnBrk="1" latinLnBrk="0" hangingPunct="1">
      <a:defRPr sz="1904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Ольга Викторовна" initials="ОВ" lastIdx="1" clrIdx="0">
    <p:extLst>
      <p:ext uri="{19B8F6BF-5375-455C-9EA6-DF929625EA0E}">
        <p15:presenceInfo xmlns:p15="http://schemas.microsoft.com/office/powerpoint/2012/main" userId="Ольга Викторовна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33"/>
    <a:srgbClr val="C00000"/>
    <a:srgbClr val="FF5050"/>
    <a:srgbClr val="8F52A6"/>
    <a:srgbClr val="ADECC8"/>
    <a:srgbClr val="B0D7F1"/>
    <a:srgbClr val="E5E7E9"/>
    <a:srgbClr val="5DADE2"/>
    <a:srgbClr val="00CC99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809" autoAdjust="0"/>
    <p:restoredTop sz="94476" autoAdjust="0"/>
  </p:normalViewPr>
  <p:slideViewPr>
    <p:cSldViewPr>
      <p:cViewPr varScale="1">
        <p:scale>
          <a:sx n="104" d="100"/>
          <a:sy n="104" d="100"/>
        </p:scale>
        <p:origin x="126" y="336"/>
      </p:cViewPr>
      <p:guideLst>
        <p:guide orient="horz" pos="2160"/>
        <p:guide pos="3840"/>
      </p:guideLst>
    </p:cSldViewPr>
  </p:slideViewPr>
  <p:notesTextViewPr>
    <p:cViewPr>
      <p:scale>
        <a:sx n="33" d="100"/>
        <a:sy n="33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image" Target="../media/image13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image" Target="../media/image55.emf"/><Relationship Id="rId1" Type="http://schemas.openxmlformats.org/officeDocument/2006/relationships/image" Target="../media/image54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203" cy="495870"/>
          </a:xfrm>
          <a:prstGeom prst="rect">
            <a:avLst/>
          </a:prstGeom>
        </p:spPr>
        <p:txBody>
          <a:bodyPr vert="horz" lIns="88221" tIns="44111" rIns="88221" bIns="44111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952" y="0"/>
            <a:ext cx="2945203" cy="495870"/>
          </a:xfrm>
          <a:prstGeom prst="rect">
            <a:avLst/>
          </a:prstGeom>
        </p:spPr>
        <p:txBody>
          <a:bodyPr vert="horz" lIns="88221" tIns="44111" rIns="88221" bIns="44111" rtlCol="0"/>
          <a:lstStyle>
            <a:lvl1pPr algn="r">
              <a:defRPr sz="1200"/>
            </a:lvl1pPr>
          </a:lstStyle>
          <a:p>
            <a:fld id="{40E235AF-A570-4223-AB25-27E5F3B7786E}" type="datetimeFigureOut">
              <a:rPr lang="ru-RU" smtClean="0"/>
              <a:pPr/>
              <a:t>07.02.2023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" y="9429229"/>
            <a:ext cx="2945203" cy="495870"/>
          </a:xfrm>
          <a:prstGeom prst="rect">
            <a:avLst/>
          </a:prstGeom>
        </p:spPr>
        <p:txBody>
          <a:bodyPr vert="horz" lIns="88221" tIns="44111" rIns="88221" bIns="44111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952" y="9429229"/>
            <a:ext cx="2945203" cy="495870"/>
          </a:xfrm>
          <a:prstGeom prst="rect">
            <a:avLst/>
          </a:prstGeom>
        </p:spPr>
        <p:txBody>
          <a:bodyPr vert="horz" lIns="88221" tIns="44111" rIns="88221" bIns="44111" rtlCol="0" anchor="b"/>
          <a:lstStyle>
            <a:lvl1pPr algn="r">
              <a:defRPr sz="1200"/>
            </a:lvl1pPr>
          </a:lstStyle>
          <a:p>
            <a:fld id="{A958C182-F5D1-48BB-BFAA-A0A651D2485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9019100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45203" cy="495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550" tIns="47775" rIns="95550" bIns="47775" numCol="1" anchor="t" anchorCtr="0" compatLnSpc="1">
            <a:prstTxWarp prst="textNoShape">
              <a:avLst/>
            </a:prstTxWarp>
          </a:bodyPr>
          <a:lstStyle>
            <a:lvl1pPr defTabSz="955731">
              <a:defRPr sz="1300">
                <a:latin typeface="Franklin Gothic Book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952" y="0"/>
            <a:ext cx="2945203" cy="495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550" tIns="47775" rIns="95550" bIns="47775" numCol="1" anchor="t" anchorCtr="0" compatLnSpc="1">
            <a:prstTxWarp prst="textNoShape">
              <a:avLst/>
            </a:prstTxWarp>
          </a:bodyPr>
          <a:lstStyle>
            <a:lvl1pPr algn="r" defTabSz="955731">
              <a:defRPr sz="1300">
                <a:latin typeface="Franklin Gothic Book" pitchFamily="34" charset="0"/>
              </a:defRPr>
            </a:lvl1pPr>
          </a:lstStyle>
          <a:p>
            <a:pPr>
              <a:defRPr/>
            </a:pPr>
            <a:fld id="{F68C9102-498B-426B-A14C-AA54A01F6FE5}" type="datetimeFigureOut">
              <a:rPr lang="ru-RU"/>
              <a:pPr>
                <a:defRPr/>
              </a:pPr>
              <a:t>07.02.2023</a:t>
            </a:fld>
            <a:endParaRPr lang="ru-RU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8900" y="744538"/>
            <a:ext cx="6618288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312" y="4715384"/>
            <a:ext cx="5439051" cy="446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550" tIns="47775" rIns="95550" bIns="4777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266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429229"/>
            <a:ext cx="2945203" cy="495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550" tIns="47775" rIns="95550" bIns="47775" numCol="1" anchor="b" anchorCtr="0" compatLnSpc="1">
            <a:prstTxWarp prst="textNoShape">
              <a:avLst/>
            </a:prstTxWarp>
          </a:bodyPr>
          <a:lstStyle>
            <a:lvl1pPr defTabSz="955731">
              <a:defRPr sz="1300">
                <a:latin typeface="Franklin Gothic Book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66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952" y="9429229"/>
            <a:ext cx="2945203" cy="495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550" tIns="47775" rIns="95550" bIns="47775" numCol="1" anchor="b" anchorCtr="0" compatLnSpc="1">
            <a:prstTxWarp prst="textNoShape">
              <a:avLst/>
            </a:prstTxWarp>
          </a:bodyPr>
          <a:lstStyle>
            <a:lvl1pPr algn="r" defTabSz="955731">
              <a:defRPr sz="1300">
                <a:latin typeface="Franklin Gothic Book" pitchFamily="34" charset="0"/>
              </a:defRPr>
            </a:lvl1pPr>
          </a:lstStyle>
          <a:p>
            <a:pPr>
              <a:defRPr/>
            </a:pPr>
            <a:fld id="{9474DAB1-4AF5-4F70-ADED-DFBEB4A9758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6257335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algn="l" rtl="0" eaLnBrk="0" fontAlgn="base" hangingPunct="0">
      <a:spcBef>
        <a:spcPct val="30000"/>
      </a:spcBef>
      <a:spcAft>
        <a:spcPct val="0"/>
      </a:spcAft>
      <a:defRPr sz="1179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14468" algn="l" rtl="0" eaLnBrk="0" fontAlgn="base" hangingPunct="0">
      <a:spcBef>
        <a:spcPct val="30000"/>
      </a:spcBef>
      <a:spcAft>
        <a:spcPct val="0"/>
      </a:spcAft>
      <a:defRPr sz="1179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828933" algn="l" rtl="0" eaLnBrk="0" fontAlgn="base" hangingPunct="0">
      <a:spcBef>
        <a:spcPct val="30000"/>
      </a:spcBef>
      <a:spcAft>
        <a:spcPct val="0"/>
      </a:spcAft>
      <a:defRPr sz="1179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243400" algn="l" rtl="0" eaLnBrk="0" fontAlgn="base" hangingPunct="0">
      <a:spcBef>
        <a:spcPct val="30000"/>
      </a:spcBef>
      <a:spcAft>
        <a:spcPct val="0"/>
      </a:spcAft>
      <a:defRPr sz="1179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657864" algn="l" rtl="0" eaLnBrk="0" fontAlgn="base" hangingPunct="0">
      <a:spcBef>
        <a:spcPct val="30000"/>
      </a:spcBef>
      <a:spcAft>
        <a:spcPct val="0"/>
      </a:spcAft>
      <a:defRPr sz="1179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072331" algn="l" defTabSz="828933" rtl="0" eaLnBrk="1" latinLnBrk="0" hangingPunct="1">
      <a:defRPr sz="1179" kern="1200">
        <a:solidFill>
          <a:schemeClr val="tx1"/>
        </a:solidFill>
        <a:latin typeface="+mn-lt"/>
        <a:ea typeface="+mn-ea"/>
        <a:cs typeface="+mn-cs"/>
      </a:defRPr>
    </a:lvl6pPr>
    <a:lvl7pPr marL="2486794" algn="l" defTabSz="828933" rtl="0" eaLnBrk="1" latinLnBrk="0" hangingPunct="1">
      <a:defRPr sz="1179" kern="1200">
        <a:solidFill>
          <a:schemeClr val="tx1"/>
        </a:solidFill>
        <a:latin typeface="+mn-lt"/>
        <a:ea typeface="+mn-ea"/>
        <a:cs typeface="+mn-cs"/>
      </a:defRPr>
    </a:lvl7pPr>
    <a:lvl8pPr marL="2901262" algn="l" defTabSz="828933" rtl="0" eaLnBrk="1" latinLnBrk="0" hangingPunct="1">
      <a:defRPr sz="1179" kern="1200">
        <a:solidFill>
          <a:schemeClr val="tx1"/>
        </a:solidFill>
        <a:latin typeface="+mn-lt"/>
        <a:ea typeface="+mn-ea"/>
        <a:cs typeface="+mn-cs"/>
      </a:defRPr>
    </a:lvl8pPr>
    <a:lvl9pPr marL="3315726" algn="l" defTabSz="828933" rtl="0" eaLnBrk="1" latinLnBrk="0" hangingPunct="1">
      <a:defRPr sz="1179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8900" y="744538"/>
            <a:ext cx="6618288" cy="3722687"/>
          </a:xfrm>
          <a:ln/>
        </p:spPr>
      </p:sp>
      <p:sp>
        <p:nvSpPr>
          <p:cNvPr id="1536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700986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60D5689-0FD5-45E6-8CDF-CC1EAF0DBB77}" type="datetime1">
              <a:rPr lang="ru-RU" smtClean="0"/>
              <a:pPr>
                <a:defRPr/>
              </a:pPr>
              <a:t>07.02.2023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AFB5EE2-772A-4D3B-BF6C-59CAE89BF5A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5132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7D81143-B80B-4D6D-889B-CDBEEBD3800E}" type="datetime1">
              <a:rPr lang="ru-RU" smtClean="0"/>
              <a:pPr>
                <a:defRPr/>
              </a:pPr>
              <a:t>07.02.2023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0EE35AE-583D-4276-994B-59C4683D3FD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2838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5A282DA-B8A0-4265-A859-5D2B5EF8B31C}" type="datetime1">
              <a:rPr lang="ru-RU" smtClean="0"/>
              <a:pPr>
                <a:defRPr/>
              </a:pPr>
              <a:t>07.02.2023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51A1C3F-F1B8-4388-8C28-3B9CB50724F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1378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8557818-B2CE-476C-BFD6-D062B2B2745E}" type="datetime1">
              <a:rPr lang="ru-RU" smtClean="0"/>
              <a:pPr>
                <a:defRPr/>
              </a:pPr>
              <a:t>07.02.2023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C27B3D-21E6-48F0-B29F-0CE8D53FC73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9930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F96FAD9-C64A-44B9-8F12-3D93D1075DE9}" type="datetime1">
              <a:rPr lang="ru-RU" smtClean="0"/>
              <a:pPr>
                <a:defRPr/>
              </a:pPr>
              <a:t>07.02.2023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39C955-9F3C-40F3-B1DD-5751987C7DD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2456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1B6AC95-7174-474A-855D-93CB9FBA68A7}" type="datetime1">
              <a:rPr lang="ru-RU" smtClean="0"/>
              <a:pPr>
                <a:defRPr/>
              </a:pPr>
              <a:t>07.02.2023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A8582DC-46B6-4BAE-A3F4-A69A6277D91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4929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143072C-B3E4-44C6-A5B4-500E78330B5C}" type="datetime1">
              <a:rPr lang="ru-RU" smtClean="0"/>
              <a:pPr>
                <a:defRPr/>
              </a:pPr>
              <a:t>07.02.2023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54B9C80-6AAC-48B2-B590-7FE6CFA46F3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8213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1F5B847-BF53-4F40-B158-A4E7F1D1D032}" type="datetime1">
              <a:rPr lang="ru-RU" smtClean="0"/>
              <a:pPr>
                <a:defRPr/>
              </a:pPr>
              <a:t>07.02.2023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6CCE61-3B0B-4E28-B716-932A45627DF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9472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71153ED-2E7F-410C-98E6-3F6880CC8F23}" type="datetime1">
              <a:rPr lang="ru-RU" smtClean="0"/>
              <a:pPr>
                <a:defRPr/>
              </a:pPr>
              <a:t>07.02.2023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4C509E-D6FA-44A1-8506-E79D0419C7D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9296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9753B2F-992F-47F3-8C46-A61BD9D5D1ED}" type="datetime1">
              <a:rPr lang="ru-RU" smtClean="0"/>
              <a:pPr>
                <a:defRPr/>
              </a:pPr>
              <a:t>07.02.2023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A57A7F-4675-4606-B736-43B542AF81E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3403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004A169-2D80-4E2B-A32D-297B4C44BE48}" type="datetime1">
              <a:rPr lang="ru-RU" smtClean="0"/>
              <a:pPr>
                <a:defRPr/>
              </a:pPr>
              <a:t>07.02.2023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8E16392-4C51-4CF6-9444-E891F3652F2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8552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69A8F01-C106-48FE-9233-30F3D4BF857B}" type="datetime1">
              <a:rPr lang="ru-RU" smtClean="0"/>
              <a:pPr>
                <a:defRPr/>
              </a:pPr>
              <a:t>07.02.2023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C3EBB0F-362D-483A-836E-4007C20D103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1377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44.jp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3.jpg"/><Relationship Id="rId5" Type="http://schemas.openxmlformats.org/officeDocument/2006/relationships/image" Target="../media/image42.jpg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3.jpeg"/><Relationship Id="rId4" Type="http://schemas.openxmlformats.org/officeDocument/2006/relationships/image" Target="../media/image5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image" Target="../media/image6.png"/><Relationship Id="rId7" Type="http://schemas.openxmlformats.org/officeDocument/2006/relationships/image" Target="../media/image55.emf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54.emf"/><Relationship Id="rId4" Type="http://schemas.openxmlformats.org/officeDocument/2006/relationships/oleObject" Target="../embeddings/oleObject3.bin"/><Relationship Id="rId9" Type="http://schemas.openxmlformats.org/officeDocument/2006/relationships/image" Target="../media/image56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3" Type="http://schemas.openxmlformats.org/officeDocument/2006/relationships/image" Target="../media/image58.png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Relationship Id="rId9" Type="http://schemas.openxmlformats.org/officeDocument/2006/relationships/image" Target="../media/image57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image" Target="../media/image6.png"/><Relationship Id="rId7" Type="http://schemas.openxmlformats.org/officeDocument/2006/relationships/image" Target="../media/image14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3.e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1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f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34.jp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3.jpg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367156" y="515003"/>
            <a:ext cx="8480795" cy="33855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sz="1600">
                <a:solidFill>
                  <a:schemeClr val="accent1">
                    <a:lumMod val="50000"/>
                  </a:schemeClr>
                </a:solidFill>
                <a:effectLst>
                  <a:outerShdw blurRad="50800" dist="25400" dir="600000" algn="ctr" rotWithShape="0">
                    <a:schemeClr val="tx1">
                      <a:lumMod val="50000"/>
                      <a:lumOff val="50000"/>
                      <a:alpha val="83000"/>
                    </a:schemeClr>
                  </a:outerShdw>
                </a:effectLst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algn="ctr"/>
            <a:r>
              <a:rPr lang="ru-RU" b="1" dirty="0"/>
              <a:t>НОВОСИБИРСКАЯ ОБЛАСТЬ, ТАТАРСКИЙ РАЙОН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478608" y="4797152"/>
            <a:ext cx="10257890" cy="4253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15000"/>
              </a:lnSpc>
              <a:spcAft>
                <a:spcPts val="0"/>
              </a:spcAft>
            </a:pPr>
            <a:r>
              <a:rPr lang="ru-RU" sz="2000" i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800" i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6" name="Picture 7" descr="_tatarskкопирование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096660" y="168418"/>
            <a:ext cx="905529" cy="1123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1666844" y="1071547"/>
            <a:ext cx="90726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6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838200" y="1536174"/>
            <a:ext cx="11115716" cy="38324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Муниципальное бюджетное учреждение                                                                                                             «Комплексный центр социального обслуживания населения со стационаром </a:t>
            </a:r>
          </a:p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социального обслуживания престарелых граждан и инвалидов» </a:t>
            </a:r>
            <a:br>
              <a:rPr lang="ru-RU" sz="2400" b="1" dirty="0">
                <a:latin typeface="Times New Roman" pitchFamily="18" charset="0"/>
                <a:cs typeface="Times New Roman" pitchFamily="18" charset="0"/>
              </a:rPr>
            </a:br>
            <a:br>
              <a:rPr lang="ru-RU" sz="2400" b="1">
                <a:latin typeface="Times New Roman" pitchFamily="18" charset="0"/>
                <a:cs typeface="Times New Roman" pitchFamily="18" charset="0"/>
              </a:rPr>
            </a:br>
            <a:r>
              <a:rPr lang="ru-RU" sz="2800" b="1">
                <a:latin typeface="Times New Roman" pitchFamily="18" charset="0"/>
                <a:cs typeface="Times New Roman" pitchFamily="18" charset="0"/>
              </a:rPr>
              <a:t>Итоги</a:t>
            </a:r>
            <a:r>
              <a:rPr lang="ru-RU" sz="2400" b="1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реализации инновационного социального проекта «Право на будущее» на территории Татарского района в 2022 году. </a:t>
            </a:r>
          </a:p>
          <a:p>
            <a:pPr algn="ctr"/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/>
          </a:p>
        </p:txBody>
      </p:sp>
      <p:sp>
        <p:nvSpPr>
          <p:cNvPr id="11" name="Заголовок 10"/>
          <p:cNvSpPr>
            <a:spLocks noGrp="1"/>
          </p:cNvSpPr>
          <p:nvPr>
            <p:ph type="title"/>
          </p:nvPr>
        </p:nvSpPr>
        <p:spPr>
          <a:xfrm>
            <a:off x="952464" y="5286388"/>
            <a:ext cx="10401336" cy="642942"/>
          </a:xfrm>
        </p:spPr>
        <p:txBody>
          <a:bodyPr>
            <a:noAutofit/>
          </a:bodyPr>
          <a:lstStyle/>
          <a:p>
            <a:pPr algn="ctr"/>
            <a:br>
              <a:rPr lang="ru-RU" sz="20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Чернова Оксана Михайловна</a:t>
            </a:r>
            <a:br>
              <a:rPr lang="ru-RU" sz="20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директор МБУ «КЦСОН» Татарского района НСО</a:t>
            </a:r>
            <a:br>
              <a:rPr lang="ru-RU" sz="2000" b="1" dirty="0">
                <a:latin typeface="Times New Roman" pitchFamily="18" charset="0"/>
                <a:cs typeface="Times New Roman" pitchFamily="18" charset="0"/>
              </a:rPr>
            </a:b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2160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_tatarskкопирование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096660" y="202601"/>
            <a:ext cx="905529" cy="1123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051BB5A-6DFA-4D58-A918-0995CD614E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3712" y="74687"/>
            <a:ext cx="5791702" cy="72008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FA2F595-8D43-4C88-BA8F-BA8821EA914C}"/>
              </a:ext>
            </a:extLst>
          </p:cNvPr>
          <p:cNvSpPr txBox="1"/>
          <p:nvPr/>
        </p:nvSpPr>
        <p:spPr>
          <a:xfrm>
            <a:off x="1487488" y="836713"/>
            <a:ext cx="45365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ГАПОУ НСО «ТАТАРСКИЙ ПЕДАГОГИЧЕСКИЙ КОЛЛЕДЖ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BF16952-1F5C-4930-8B38-A668302CCB96}"/>
              </a:ext>
            </a:extLst>
          </p:cNvPr>
          <p:cNvSpPr txBox="1"/>
          <p:nvPr/>
        </p:nvSpPr>
        <p:spPr>
          <a:xfrm>
            <a:off x="6312024" y="1196752"/>
            <a:ext cx="45365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ГАПОУ НСО «ТАТАРСКИЙ ПОЛИТЕХНИЧЕСКИЙ КОЛЛЕДЖ»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CDFC6917-4E53-4E5A-91B5-1C527A602A7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424" y="1412776"/>
            <a:ext cx="3227851" cy="2420888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F03BFC89-92FF-41EA-981E-04E2463D7E5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536" y="4005064"/>
            <a:ext cx="3515883" cy="2636912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510C5E5E-E609-42E5-8178-72F2A011097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7701" y="1835838"/>
            <a:ext cx="1757764" cy="3861048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5B26F128-CD3B-44ED-BE59-FF55F25BE21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0998" y="3559324"/>
            <a:ext cx="4091947" cy="306896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88C668C-E51B-4F50-9F49-DC8EE372FFF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9899" y="1366192"/>
            <a:ext cx="2988142" cy="3054545"/>
          </a:xfrm>
          <a:prstGeom prst="rect">
            <a:avLst/>
          </a:prstGeom>
        </p:spPr>
      </p:pic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1E71B58-400C-4EA6-B906-A12B620D4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54B9C80-6AAC-48B2-B590-7FE6CFA46F37}" type="slidenum">
              <a:rPr lang="ru-RU" smtClean="0"/>
              <a:pPr>
                <a:defRPr/>
              </a:pPr>
              <a:t>11</a:t>
            </a:fld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FA566DC-BC86-4235-9D00-25709B9394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64552" y="165176"/>
            <a:ext cx="987638" cy="1201016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2BE0826-1C62-4927-92DA-8FB738C90D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0149" y="260649"/>
            <a:ext cx="5791702" cy="57606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735500A-1ED4-4342-8F3A-3E26AB70E123}"/>
              </a:ext>
            </a:extLst>
          </p:cNvPr>
          <p:cNvSpPr txBox="1"/>
          <p:nvPr/>
        </p:nvSpPr>
        <p:spPr>
          <a:xfrm>
            <a:off x="1199456" y="980728"/>
            <a:ext cx="48245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ПОЖАРНО-СПАСАТЕЛЬНАЯ ЧАСТЬ № 69-ТАТАРСК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82250B9-A5DB-42C3-A8E6-73040FB239A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432" y="1336151"/>
            <a:ext cx="2736304" cy="364840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86FF1E4-3D64-4C55-B8C7-77E342E330A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3632" y="3601616"/>
            <a:ext cx="4185995" cy="313949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662C8D0-FC44-4779-A819-EB4DB8A97F2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4337" y="2520279"/>
            <a:ext cx="3057804" cy="4077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257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511383-7027-4354-9CB3-32AB042822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543595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«Я И 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75AEBE3-B018-47D4-AC1B-13EBEDBB20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27448" y="980728"/>
            <a:ext cx="4870128" cy="823913"/>
          </a:xfrm>
        </p:spPr>
        <p:txBody>
          <a:bodyPr>
            <a:normAutofit/>
          </a:bodyPr>
          <a:lstStyle/>
          <a:p>
            <a:pPr algn="l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ТВОРЧЕСКИЙ ИНТЕНСИВ ТЕХНИЧЕСКОГО ТВОРЧЕСТВА  «ТВОРИ, ВЫДУМЫВАЙ, ПРОБУЙ»    </a:t>
            </a:r>
          </a:p>
          <a:p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0F8D26A4-57F8-446C-9482-B301FC13F2C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075408"/>
            <a:ext cx="5183188" cy="362867"/>
          </a:xfrm>
        </p:spPr>
        <p:txBody>
          <a:bodyPr>
            <a:norm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МАСТЕР-КЛАСС ПО РОБОТОТЕХНИКЕ</a:t>
            </a:r>
          </a:p>
        </p:txBody>
      </p:sp>
      <p:sp>
        <p:nvSpPr>
          <p:cNvPr id="8" name="Объект 7">
            <a:extLst>
              <a:ext uri="{FF2B5EF4-FFF2-40B4-BE49-F238E27FC236}">
                <a16:creationId xmlns:a16="http://schemas.microsoft.com/office/drawing/2014/main" id="{97A09BB7-AED5-453F-9327-D99FC47EF1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919536" y="3905115"/>
            <a:ext cx="6048671" cy="36636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МАСТЕР-КЛАСС «МИР ИНФОРМАЦИОННЫХ ТЕХНОЛОГИЙ»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C27B3D-21E6-48F0-B29F-0CE8D53FC73B}" type="slidenum">
              <a:rPr lang="ru-RU" smtClean="0"/>
              <a:pPr>
                <a:defRPr/>
              </a:pPr>
              <a:t>12</a:t>
            </a:fld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8568" y="116632"/>
            <a:ext cx="858837" cy="10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0E3667D-7A5E-4E8B-982D-0A8B42D40C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294" y="1556792"/>
            <a:ext cx="3415308" cy="227687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704AD96-D233-4B4E-AABF-D8DAA06A3F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7848" y="1580877"/>
            <a:ext cx="3415309" cy="2276872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76763F4-9C3B-4DE1-861E-8468CFE0D2B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0256" y="1609456"/>
            <a:ext cx="3343052" cy="2228701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463D2C8A-5C9B-44E1-AB21-9AB9C561E9D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576" y="4167901"/>
            <a:ext cx="3672408" cy="2641294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307A86A9-391F-44E5-86B2-5C554942DD5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0135" y="4162534"/>
            <a:ext cx="3521725" cy="2641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454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E97677-B22C-4686-8301-C4E1844B5A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3632" y="365125"/>
            <a:ext cx="7056784" cy="903635"/>
          </a:xfrm>
        </p:spPr>
        <p:txBody>
          <a:bodyPr>
            <a:norm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КЛУБ ПО ОБУЧЕНИЮ НА АВТОТРЕНАЖЁРЕ 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0192B4C-55D0-41F2-82F1-CED186BBA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54B9C80-6AAC-48B2-B590-7FE6CFA46F37}" type="slidenum">
              <a:rPr lang="ru-RU" smtClean="0"/>
              <a:pPr>
                <a:defRPr/>
              </a:pPr>
              <a:t>13</a:t>
            </a:fld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BDED1BE-4FE2-46ED-97CF-09EF82145E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64552" y="153205"/>
            <a:ext cx="987638" cy="120101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B757B4F-0FEF-47F9-99EA-93EC4DAE95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1296" y="1354220"/>
            <a:ext cx="3628312" cy="272285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BE93E2C-2D46-410B-A1D7-2BB3AD4E61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10715" y="2228637"/>
            <a:ext cx="2901909" cy="386921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24C0DB7-48F9-4CBC-8E63-A18968E5603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421" y="2122740"/>
            <a:ext cx="3630469" cy="2722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218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B90621-8037-4C8F-AA74-C608D5CB0B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9496" y="365125"/>
            <a:ext cx="9361040" cy="543595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ПОРТФОЛИО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9EC2EA8-2416-49BE-A89B-B80C749F47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54B9C80-6AAC-48B2-B590-7FE6CFA46F37}" type="slidenum">
              <a:rPr lang="ru-RU" smtClean="0"/>
              <a:pPr>
                <a:defRPr/>
              </a:pPr>
              <a:t>14</a:t>
            </a:fld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06283C5-68E5-4672-9DB8-7EC74E2538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64552" y="164549"/>
            <a:ext cx="859611" cy="1072989"/>
          </a:xfrm>
          <a:prstGeom prst="rect">
            <a:avLst/>
          </a:prstGeom>
        </p:spPr>
      </p:pic>
      <p:graphicFrame>
        <p:nvGraphicFramePr>
          <p:cNvPr id="9" name="Объект 8">
            <a:extLst>
              <a:ext uri="{FF2B5EF4-FFF2-40B4-BE49-F238E27FC236}">
                <a16:creationId xmlns:a16="http://schemas.microsoft.com/office/drawing/2014/main" id="{405AF65D-5906-4651-87D0-C87AAC616B5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06084878"/>
              </p:ext>
            </p:extLst>
          </p:nvPr>
        </p:nvGraphicFramePr>
        <p:xfrm>
          <a:off x="1631504" y="993294"/>
          <a:ext cx="2790300" cy="39255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9" name="Acrobat Document" r:id="rId4" imgW="5733691" imgH="8067618" progId="AcroExch.Document.11">
                  <p:embed/>
                </p:oleObj>
              </mc:Choice>
              <mc:Fallback>
                <p:oleObj name="Acrobat Document" r:id="rId4" imgW="5733691" imgH="8067618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631504" y="993294"/>
                        <a:ext cx="2790300" cy="392551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Объект 9">
            <a:extLst>
              <a:ext uri="{FF2B5EF4-FFF2-40B4-BE49-F238E27FC236}">
                <a16:creationId xmlns:a16="http://schemas.microsoft.com/office/drawing/2014/main" id="{00E17541-F90D-4252-B52F-DB8B9723964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99715681"/>
              </p:ext>
            </p:extLst>
          </p:nvPr>
        </p:nvGraphicFramePr>
        <p:xfrm>
          <a:off x="4866070" y="1700808"/>
          <a:ext cx="2790301" cy="38870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50" name="Acrobat Document" r:id="rId6" imgW="5838741" imgH="8134023" progId="AcroExch.Document.11">
                  <p:embed/>
                </p:oleObj>
              </mc:Choice>
              <mc:Fallback>
                <p:oleObj name="Acrobat Document" r:id="rId6" imgW="5838741" imgH="8134023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866070" y="1700808"/>
                        <a:ext cx="2790301" cy="38870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Объект 10">
            <a:extLst>
              <a:ext uri="{FF2B5EF4-FFF2-40B4-BE49-F238E27FC236}">
                <a16:creationId xmlns:a16="http://schemas.microsoft.com/office/drawing/2014/main" id="{A7CB3E85-285B-4EEC-953E-0E3B913FEBE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48098051"/>
              </p:ext>
            </p:extLst>
          </p:nvPr>
        </p:nvGraphicFramePr>
        <p:xfrm>
          <a:off x="8286949" y="2348880"/>
          <a:ext cx="2790301" cy="38950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51" name="Acrobat Document" r:id="rId8" imgW="5819571" imgH="8124811" progId="AcroExch.Document.11">
                  <p:embed/>
                </p:oleObj>
              </mc:Choice>
              <mc:Fallback>
                <p:oleObj name="Acrobat Document" r:id="rId8" imgW="5819571" imgH="8124811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8286949" y="2348880"/>
                        <a:ext cx="2790301" cy="389500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00744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B344BA-BBDB-4BDA-BBA0-27310F0D7D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9504684" cy="543595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ПУБЛИКАЦИИ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45E6D4A-0C8D-44B6-820D-93C777BB60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987" t="51847" r="10114" b="4053"/>
          <a:stretch/>
        </p:blipFill>
        <p:spPr>
          <a:xfrm>
            <a:off x="1487488" y="764703"/>
            <a:ext cx="3877252" cy="3024337"/>
          </a:xfrm>
          <a:prstGeom prst="rect">
            <a:avLst/>
          </a:prstGeo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370DA839-100B-4885-A69D-922431BA392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4"/>
          <a:srcRect l="32102" r="9261" b="5233"/>
          <a:stretch/>
        </p:blipFill>
        <p:spPr>
          <a:xfrm>
            <a:off x="2279576" y="3712758"/>
            <a:ext cx="3024336" cy="274942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CC347FB-5B06-42F1-84E7-9F392EAA716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0121" t="13396" r="7864" b="23963"/>
          <a:stretch/>
        </p:blipFill>
        <p:spPr>
          <a:xfrm>
            <a:off x="5231904" y="1055644"/>
            <a:ext cx="3548554" cy="2016224"/>
          </a:xfrm>
          <a:prstGeom prst="rect">
            <a:avLst/>
          </a:prstGeom>
        </p:spPr>
      </p:pic>
      <p:pic>
        <p:nvPicPr>
          <p:cNvPr id="9" name="Объект 8">
            <a:extLst>
              <a:ext uri="{FF2B5EF4-FFF2-40B4-BE49-F238E27FC236}">
                <a16:creationId xmlns:a16="http://schemas.microsoft.com/office/drawing/2014/main" id="{EB162122-68D6-41ED-B1F1-FC303BB7FB7F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6"/>
          <a:stretch>
            <a:fillRect/>
          </a:stretch>
        </p:blipFill>
        <p:spPr>
          <a:xfrm>
            <a:off x="5889176" y="3597127"/>
            <a:ext cx="5183188" cy="2915543"/>
          </a:xfrm>
          <a:prstGeom prst="rect">
            <a:avLst/>
          </a:prstGeom>
        </p:spPr>
      </p:pic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BCE3E70-D096-4A68-94DF-9DA8E8D5EB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54B9C80-6AAC-48B2-B590-7FE6CFA46F37}" type="slidenum">
              <a:rPr lang="ru-RU" smtClean="0"/>
              <a:pPr>
                <a:defRPr/>
              </a:pPr>
              <a:t>15</a:t>
            </a:fld>
            <a:endParaRPr lang="ru-RU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84070CF-2FD0-4614-951F-53C2D630DD2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88326" y="228209"/>
            <a:ext cx="859611" cy="1072989"/>
          </a:xfrm>
          <a:prstGeom prst="rect">
            <a:avLst/>
          </a:prstGeom>
        </p:spPr>
      </p:pic>
      <p:graphicFrame>
        <p:nvGraphicFramePr>
          <p:cNvPr id="3" name="Объект 2">
            <a:extLst>
              <a:ext uri="{FF2B5EF4-FFF2-40B4-BE49-F238E27FC236}">
                <a16:creationId xmlns:a16="http://schemas.microsoft.com/office/drawing/2014/main" id="{1D967CA0-3F06-40BC-95DE-6202C28F663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00306998"/>
              </p:ext>
            </p:extLst>
          </p:nvPr>
        </p:nvGraphicFramePr>
        <p:xfrm>
          <a:off x="8832304" y="640376"/>
          <a:ext cx="2063685" cy="28320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4" name="Acrobat Document" r:id="rId8" imgW="6010119" imgH="8248408" progId="AcroExch.Document.11">
                  <p:embed/>
                </p:oleObj>
              </mc:Choice>
              <mc:Fallback>
                <p:oleObj name="Acrobat Document" r:id="rId8" imgW="6010119" imgH="8248408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8832304" y="640376"/>
                        <a:ext cx="2063685" cy="283207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84822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61AF8B-B6A6-4AC7-BFC3-9777E2FACE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36712"/>
            <a:ext cx="10154344" cy="5328592"/>
          </a:xfrm>
        </p:spPr>
        <p:txBody>
          <a:bodyPr/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FEAAC79-C3B6-414F-870E-9FAAC708A2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C27B3D-21E6-48F0-B29F-0CE8D53FC73B}" type="slidenum">
              <a:rPr lang="ru-RU" smtClean="0"/>
              <a:pPr>
                <a:defRPr/>
              </a:pPr>
              <a:t>16</a:t>
            </a:fld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353B0B5-4110-4E7C-9485-197DA5A6C2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36560" y="221218"/>
            <a:ext cx="859611" cy="107298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C99BD77-8F8F-4EDC-9749-EA96E25271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761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886430-0D8E-43A1-B151-1C00509A5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1464" y="365125"/>
            <a:ext cx="10009112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ПРОЕКТА: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реабилитация несовершеннолетних, находящихся в конфликте с законом, профилактика безнадзорности и правонарушений с использованием ресурсов органов и учреждений системы профилактики безнадзорности и правонарушений несовершеннолетних </a:t>
            </a:r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1A70BDB7-CA28-4B7E-B6EC-BF348362DD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799856" y="1988839"/>
            <a:ext cx="6555533" cy="973015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ЦЕЛЕВАЯ ГРУППА: </a:t>
            </a:r>
            <a:r>
              <a:rPr lang="ru-RU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 несовершеннолетних,                      совершивших правонарушения</a:t>
            </a:r>
          </a:p>
        </p:txBody>
      </p:sp>
      <p:sp>
        <p:nvSpPr>
          <p:cNvPr id="10" name="Объект 9">
            <a:extLst>
              <a:ext uri="{FF2B5EF4-FFF2-40B4-BE49-F238E27FC236}">
                <a16:creationId xmlns:a16="http://schemas.microsoft.com/office/drawing/2014/main" id="{F6FD176A-34DE-4232-A5AF-800EB58CAE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23992" y="3717033"/>
            <a:ext cx="5331397" cy="136815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СРОКИ РЕАЛИЗАЦИИ ПРОЕКТА: </a:t>
            </a:r>
          </a:p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июля 2022 г. – 31 октября 2023 г.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42D0D910-D26F-40E5-A644-47A5A7301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6CCE61-3B0B-4E28-B716-932A45627DFB}" type="slidenum">
              <a:rPr lang="ru-RU" smtClean="0"/>
              <a:pPr>
                <a:defRPr/>
              </a:pPr>
              <a:t>2</a:t>
            </a:fld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C18D820-E469-41FB-B2E9-C0C0C45441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64552" y="166580"/>
            <a:ext cx="987638" cy="120101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B4F0FE5-50DB-43FC-AB56-E7E7026D18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40" y="1988840"/>
            <a:ext cx="2880320" cy="2939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908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4DE820C-B13A-4622-85AA-DDD8D468C0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36560" y="136524"/>
            <a:ext cx="987638" cy="1201016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304B1F-CF3D-4139-8FDA-A1D5B80C59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ОРГАНЫ И УЧРЕЖДЕНИЯ СИСТЕМЫ ПРОФИЛАКТИКИ, УЧАСТВУЮЩИЕ В РЕАЛИЗАЦИИ ПРОЕКТА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587A129A-BA12-457B-9832-F11EBA046D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6CCE61-3B0B-4E28-B716-932A45627DFB}" type="slidenum">
              <a:rPr lang="ru-RU" smtClean="0"/>
              <a:pPr>
                <a:defRPr/>
              </a:pPr>
              <a:t>3</a:t>
            </a:fld>
            <a:endParaRPr lang="ru-RU" dirty="0"/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id="{C93CD723-FA24-463C-97F9-DED266E5404A}"/>
              </a:ext>
            </a:extLst>
          </p:cNvPr>
          <p:cNvSpPr/>
          <p:nvPr/>
        </p:nvSpPr>
        <p:spPr>
          <a:xfrm>
            <a:off x="5037659" y="3144019"/>
            <a:ext cx="2304256" cy="132556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МБУ «КЦСОН» Татарского района НСО</a:t>
            </a:r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id="{07258BC4-BA3C-428E-A842-C84F99CBD345}"/>
              </a:ext>
            </a:extLst>
          </p:cNvPr>
          <p:cNvSpPr/>
          <p:nvPr/>
        </p:nvSpPr>
        <p:spPr>
          <a:xfrm>
            <a:off x="1220190" y="3082289"/>
            <a:ext cx="2304256" cy="132556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2060"/>
                </a:solidFill>
              </a:rPr>
              <a:t>КДН и ЗП 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администрации Татарского района</a:t>
            </a:r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A4C49E67-F30E-4B03-987C-0A81F5B01351}"/>
              </a:ext>
            </a:extLst>
          </p:cNvPr>
          <p:cNvSpPr/>
          <p:nvPr/>
        </p:nvSpPr>
        <p:spPr>
          <a:xfrm>
            <a:off x="9170219" y="3074838"/>
            <a:ext cx="2160241" cy="134046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Организации,  осуществляющие образовательную деятельность</a:t>
            </a:r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6850150D-5315-4740-875D-E551EF7859AB}"/>
              </a:ext>
            </a:extLst>
          </p:cNvPr>
          <p:cNvSpPr/>
          <p:nvPr/>
        </p:nvSpPr>
        <p:spPr>
          <a:xfrm>
            <a:off x="6865963" y="1434082"/>
            <a:ext cx="2304256" cy="134046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МКУ «Молодежный центр Татарского района»</a:t>
            </a:r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973CACD6-D7CA-4BDF-8A3C-3DB4345428ED}"/>
              </a:ext>
            </a:extLst>
          </p:cNvPr>
          <p:cNvSpPr/>
          <p:nvPr/>
        </p:nvSpPr>
        <p:spPr>
          <a:xfrm>
            <a:off x="8645348" y="4881317"/>
            <a:ext cx="2160240" cy="13255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ГПДН МО МВД России «Татарский»</a:t>
            </a:r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88979A64-354F-4912-AB10-B532AABF5509}"/>
              </a:ext>
            </a:extLst>
          </p:cNvPr>
          <p:cNvSpPr/>
          <p:nvPr/>
        </p:nvSpPr>
        <p:spPr>
          <a:xfrm>
            <a:off x="2006665" y="4884132"/>
            <a:ext cx="2160240" cy="118459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Учреждения физической культуры и спорта</a:t>
            </a:r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50B76339-0746-46C2-B556-E1EEE9AD766E}"/>
              </a:ext>
            </a:extLst>
          </p:cNvPr>
          <p:cNvSpPr/>
          <p:nvPr/>
        </p:nvSpPr>
        <p:spPr>
          <a:xfrm>
            <a:off x="3284457" y="1484699"/>
            <a:ext cx="2304256" cy="134046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ГКУ НСО ЦЗН г. Татарска</a:t>
            </a:r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id="{1C81E6B0-E2F7-4DB6-AD15-EF4A58A54676}"/>
              </a:ext>
            </a:extLst>
          </p:cNvPr>
          <p:cNvSpPr/>
          <p:nvPr/>
        </p:nvSpPr>
        <p:spPr>
          <a:xfrm>
            <a:off x="5496994" y="5107290"/>
            <a:ext cx="2066453" cy="13255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МФ ФКУ УИИ ГУФСИН</a:t>
            </a:r>
          </a:p>
        </p:txBody>
      </p:sp>
      <p:cxnSp>
        <p:nvCxnSpPr>
          <p:cNvPr id="8" name="Прямая со стрелкой 7">
            <a:extLst>
              <a:ext uri="{FF2B5EF4-FFF2-40B4-BE49-F238E27FC236}">
                <a16:creationId xmlns:a16="http://schemas.microsoft.com/office/drawing/2014/main" id="{7F156F2A-3172-40AA-85E2-806184EBD332}"/>
              </a:ext>
            </a:extLst>
          </p:cNvPr>
          <p:cNvCxnSpPr/>
          <p:nvPr/>
        </p:nvCxnSpPr>
        <p:spPr>
          <a:xfrm>
            <a:off x="5303912" y="2708920"/>
            <a:ext cx="504056" cy="3659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>
            <a:extLst>
              <a:ext uri="{FF2B5EF4-FFF2-40B4-BE49-F238E27FC236}">
                <a16:creationId xmlns:a16="http://schemas.microsoft.com/office/drawing/2014/main" id="{5D4EA4BA-A426-440A-AB7A-1ED7DDE6437F}"/>
              </a:ext>
            </a:extLst>
          </p:cNvPr>
          <p:cNvCxnSpPr/>
          <p:nvPr/>
        </p:nvCxnSpPr>
        <p:spPr>
          <a:xfrm flipH="1">
            <a:off x="6960096" y="2825165"/>
            <a:ext cx="381819" cy="3188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>
            <a:extLst>
              <a:ext uri="{FF2B5EF4-FFF2-40B4-BE49-F238E27FC236}">
                <a16:creationId xmlns:a16="http://schemas.microsoft.com/office/drawing/2014/main" id="{5EA50D32-8124-4464-8A24-B7DBAA9CFD99}"/>
              </a:ext>
            </a:extLst>
          </p:cNvPr>
          <p:cNvCxnSpPr/>
          <p:nvPr/>
        </p:nvCxnSpPr>
        <p:spPr>
          <a:xfrm flipH="1">
            <a:off x="7968208" y="3933056"/>
            <a:ext cx="108012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>
            <a:extLst>
              <a:ext uri="{FF2B5EF4-FFF2-40B4-BE49-F238E27FC236}">
                <a16:creationId xmlns:a16="http://schemas.microsoft.com/office/drawing/2014/main" id="{FFEB35A9-9D36-4EF3-885C-38DDAAED25B6}"/>
              </a:ext>
            </a:extLst>
          </p:cNvPr>
          <p:cNvCxnSpPr>
            <a:cxnSpLocks/>
          </p:cNvCxnSpPr>
          <p:nvPr/>
        </p:nvCxnSpPr>
        <p:spPr>
          <a:xfrm flipH="1" flipV="1">
            <a:off x="7563448" y="4509120"/>
            <a:ext cx="1047152" cy="7408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>
            <a:extLst>
              <a:ext uri="{FF2B5EF4-FFF2-40B4-BE49-F238E27FC236}">
                <a16:creationId xmlns:a16="http://schemas.microsoft.com/office/drawing/2014/main" id="{30B5C05F-B1F6-43F5-A208-CE35EBD73E7C}"/>
              </a:ext>
            </a:extLst>
          </p:cNvPr>
          <p:cNvCxnSpPr>
            <a:cxnSpLocks/>
          </p:cNvCxnSpPr>
          <p:nvPr/>
        </p:nvCxnSpPr>
        <p:spPr>
          <a:xfrm flipV="1">
            <a:off x="6384032" y="4581129"/>
            <a:ext cx="0" cy="43204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>
            <a:extLst>
              <a:ext uri="{FF2B5EF4-FFF2-40B4-BE49-F238E27FC236}">
                <a16:creationId xmlns:a16="http://schemas.microsoft.com/office/drawing/2014/main" id="{3138EB12-513C-4858-9DB5-A12FEACC11BB}"/>
              </a:ext>
            </a:extLst>
          </p:cNvPr>
          <p:cNvCxnSpPr/>
          <p:nvPr/>
        </p:nvCxnSpPr>
        <p:spPr>
          <a:xfrm flipV="1">
            <a:off x="4166905" y="4293096"/>
            <a:ext cx="870754" cy="8141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>
            <a:extLst>
              <a:ext uri="{FF2B5EF4-FFF2-40B4-BE49-F238E27FC236}">
                <a16:creationId xmlns:a16="http://schemas.microsoft.com/office/drawing/2014/main" id="{5F2161BC-C889-4976-80BA-388550884949}"/>
              </a:ext>
            </a:extLst>
          </p:cNvPr>
          <p:cNvCxnSpPr/>
          <p:nvPr/>
        </p:nvCxnSpPr>
        <p:spPr>
          <a:xfrm>
            <a:off x="3791744" y="3717032"/>
            <a:ext cx="936104" cy="720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>
            <a:extLst>
              <a:ext uri="{FF2B5EF4-FFF2-40B4-BE49-F238E27FC236}">
                <a16:creationId xmlns:a16="http://schemas.microsoft.com/office/drawing/2014/main" id="{06A6A048-A74A-4159-B052-FC1F75876312}"/>
              </a:ext>
            </a:extLst>
          </p:cNvPr>
          <p:cNvCxnSpPr>
            <a:cxnSpLocks/>
          </p:cNvCxnSpPr>
          <p:nvPr/>
        </p:nvCxnSpPr>
        <p:spPr>
          <a:xfrm flipH="1" flipV="1">
            <a:off x="3791744" y="3578075"/>
            <a:ext cx="936104" cy="720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 стрелкой 33">
            <a:extLst>
              <a:ext uri="{FF2B5EF4-FFF2-40B4-BE49-F238E27FC236}">
                <a16:creationId xmlns:a16="http://schemas.microsoft.com/office/drawing/2014/main" id="{1C221E27-749C-4613-B973-D14069259BF7}"/>
              </a:ext>
            </a:extLst>
          </p:cNvPr>
          <p:cNvCxnSpPr/>
          <p:nvPr/>
        </p:nvCxnSpPr>
        <p:spPr>
          <a:xfrm flipH="1" flipV="1">
            <a:off x="5496994" y="2636912"/>
            <a:ext cx="454990" cy="3600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>
            <a:extLst>
              <a:ext uri="{FF2B5EF4-FFF2-40B4-BE49-F238E27FC236}">
                <a16:creationId xmlns:a16="http://schemas.microsoft.com/office/drawing/2014/main" id="{348B46EB-AAB9-4318-B7F7-0F02F761432E}"/>
              </a:ext>
            </a:extLst>
          </p:cNvPr>
          <p:cNvCxnSpPr/>
          <p:nvPr/>
        </p:nvCxnSpPr>
        <p:spPr>
          <a:xfrm flipV="1">
            <a:off x="6744072" y="2774548"/>
            <a:ext cx="360040" cy="3002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 стрелкой 37">
            <a:extLst>
              <a:ext uri="{FF2B5EF4-FFF2-40B4-BE49-F238E27FC236}">
                <a16:creationId xmlns:a16="http://schemas.microsoft.com/office/drawing/2014/main" id="{822C9908-7642-4B2E-B6CA-EA5631DEA59D}"/>
              </a:ext>
            </a:extLst>
          </p:cNvPr>
          <p:cNvCxnSpPr/>
          <p:nvPr/>
        </p:nvCxnSpPr>
        <p:spPr>
          <a:xfrm>
            <a:off x="8040216" y="3789040"/>
            <a:ext cx="86409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 стрелкой 39">
            <a:extLst>
              <a:ext uri="{FF2B5EF4-FFF2-40B4-BE49-F238E27FC236}">
                <a16:creationId xmlns:a16="http://schemas.microsoft.com/office/drawing/2014/main" id="{CF44854B-2111-4972-9436-0EB2457C9BDE}"/>
              </a:ext>
            </a:extLst>
          </p:cNvPr>
          <p:cNvCxnSpPr/>
          <p:nvPr/>
        </p:nvCxnSpPr>
        <p:spPr>
          <a:xfrm>
            <a:off x="7824192" y="4415304"/>
            <a:ext cx="821156" cy="5978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 стрелкой 41">
            <a:extLst>
              <a:ext uri="{FF2B5EF4-FFF2-40B4-BE49-F238E27FC236}">
                <a16:creationId xmlns:a16="http://schemas.microsoft.com/office/drawing/2014/main" id="{A9F549BD-6A29-4C4B-B2DD-081B5AD7035B}"/>
              </a:ext>
            </a:extLst>
          </p:cNvPr>
          <p:cNvCxnSpPr/>
          <p:nvPr/>
        </p:nvCxnSpPr>
        <p:spPr>
          <a:xfrm>
            <a:off x="6600056" y="4581129"/>
            <a:ext cx="0" cy="43204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 стрелкой 43">
            <a:extLst>
              <a:ext uri="{FF2B5EF4-FFF2-40B4-BE49-F238E27FC236}">
                <a16:creationId xmlns:a16="http://schemas.microsoft.com/office/drawing/2014/main" id="{99737C0F-854F-4D60-B03E-134FBD113FC5}"/>
              </a:ext>
            </a:extLst>
          </p:cNvPr>
          <p:cNvCxnSpPr>
            <a:cxnSpLocks/>
          </p:cNvCxnSpPr>
          <p:nvPr/>
        </p:nvCxnSpPr>
        <p:spPr>
          <a:xfrm flipH="1">
            <a:off x="4006723" y="4260625"/>
            <a:ext cx="890997" cy="6774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1232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Заголовок 16">
            <a:extLst>
              <a:ext uri="{FF2B5EF4-FFF2-40B4-BE49-F238E27FC236}">
                <a16:creationId xmlns:a16="http://schemas.microsoft.com/office/drawing/2014/main" id="{7F057FBB-CF92-44FA-A071-9323C8D68E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32657"/>
            <a:ext cx="9144000" cy="720079"/>
          </a:xfrm>
        </p:spPr>
        <p:txBody>
          <a:bodyPr>
            <a:norm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 ФИНАНСИРОВАНИЯ ПРОЕКТА: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1 376 350 рублей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50FBC53-0814-472F-ADA8-B50760A9BE7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8E37A05-C75D-4F6F-8073-D48D46CD5A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C27B3D-21E6-48F0-B29F-0CE8D53FC73B}" type="slidenum">
              <a:rPr lang="ru-RU" smtClean="0"/>
              <a:pPr>
                <a:defRPr/>
              </a:pPr>
              <a:t>4</a:t>
            </a:fld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43AED0E-2FB4-47CA-8F77-75CC22CC61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36560" y="144541"/>
            <a:ext cx="859611" cy="107298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C21E7F0-E005-4C22-A6C4-DC16C7A62B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232" y="1097847"/>
            <a:ext cx="2027957" cy="270394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BD324CC-80AA-4233-AFB5-B1506298DE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2749" y="1097849"/>
            <a:ext cx="2027956" cy="270394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02A6ECA-CCF4-430F-9EB8-F40A5F1E488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9763" y="4077072"/>
            <a:ext cx="3363200" cy="25224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AA8C5AE-AEDA-4428-A0E7-2BFB318C5A5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7912" y="1230980"/>
            <a:ext cx="3424097" cy="257081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52B100E-A82F-4BD3-BF7C-56536701046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683550" y="1559374"/>
            <a:ext cx="2741591" cy="1827728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FD3A2A89-496B-4A50-A1C1-BAC9479C860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2684" y="4031903"/>
            <a:ext cx="3423425" cy="2567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423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59A8E49-83AF-402A-A655-DB72E5AAD8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64552" y="260648"/>
            <a:ext cx="859611" cy="1072989"/>
          </a:xfrm>
          <a:prstGeom prst="rect">
            <a:avLst/>
          </a:prstGeom>
        </p:spPr>
      </p:pic>
      <p:graphicFrame>
        <p:nvGraphicFramePr>
          <p:cNvPr id="9" name="Объект 8">
            <a:extLst>
              <a:ext uri="{FF2B5EF4-FFF2-40B4-BE49-F238E27FC236}">
                <a16:creationId xmlns:a16="http://schemas.microsoft.com/office/drawing/2014/main" id="{E822E9B7-E84C-43AD-B9A7-9DE00F92A72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15538046"/>
              </p:ext>
            </p:extLst>
          </p:nvPr>
        </p:nvGraphicFramePr>
        <p:xfrm>
          <a:off x="8662079" y="1151475"/>
          <a:ext cx="2018474" cy="28268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0" name="Acrobat Document" r:id="rId4" imgW="5781615" imgH="8096023" progId="AcroExch.Document.11">
                  <p:embed/>
                </p:oleObj>
              </mc:Choice>
              <mc:Fallback>
                <p:oleObj name="Acrobat Document" r:id="rId4" imgW="5781615" imgH="8096023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662079" y="1151475"/>
                        <a:ext cx="2018474" cy="28268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Объект 9">
            <a:extLst>
              <a:ext uri="{FF2B5EF4-FFF2-40B4-BE49-F238E27FC236}">
                <a16:creationId xmlns:a16="http://schemas.microsoft.com/office/drawing/2014/main" id="{CE90AF16-81EA-4DDB-834F-08DFE9BC8F6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59169094"/>
              </p:ext>
            </p:extLst>
          </p:nvPr>
        </p:nvGraphicFramePr>
        <p:xfrm>
          <a:off x="9825685" y="3955176"/>
          <a:ext cx="2025099" cy="28268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1" name="Acrobat Document" r:id="rId6" imgW="5819571" imgH="8124811" progId="AcroExch.Document.11">
                  <p:embed/>
                </p:oleObj>
              </mc:Choice>
              <mc:Fallback>
                <p:oleObj name="Acrobat Document" r:id="rId6" imgW="5819571" imgH="8124811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9825685" y="3955176"/>
                        <a:ext cx="2025099" cy="28268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7D326DF-8516-4677-8A08-7136844B835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880" y="2564904"/>
            <a:ext cx="3488517" cy="398772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6FB2549-BA6B-46DA-B76D-BAE9E815403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88" y="797142"/>
            <a:ext cx="3370710" cy="3672830"/>
          </a:xfrm>
          <a:prstGeom prst="rect">
            <a:avLst/>
          </a:prstGeom>
        </p:spPr>
      </p:pic>
      <p:sp>
        <p:nvSpPr>
          <p:cNvPr id="12" name="Заголовок 11">
            <a:extLst>
              <a:ext uri="{FF2B5EF4-FFF2-40B4-BE49-F238E27FC236}">
                <a16:creationId xmlns:a16="http://schemas.microsoft.com/office/drawing/2014/main" id="{A067097B-074E-4122-B25A-285E44DC0B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88641"/>
            <a:ext cx="9144000" cy="504055"/>
          </a:xfrm>
        </p:spPr>
        <p:txBody>
          <a:bodyPr>
            <a:norm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ЗАСЕДАНИЕ РАБОЧЕЙ ГРУППЫ ПО УПРАВЛЕНИЮ ПРОЕКТОМ</a:t>
            </a:r>
          </a:p>
        </p:txBody>
      </p:sp>
    </p:spTree>
    <p:extLst>
      <p:ext uri="{BB962C8B-B14F-4D97-AF65-F5344CB8AC3E}">
        <p14:creationId xmlns:p14="http://schemas.microsoft.com/office/powerpoint/2010/main" val="2361563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70BBC0-A85A-48C9-BCEF-F471B3800B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5600" y="365125"/>
            <a:ext cx="7776864" cy="776557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ПЕРВИЧНОЙ ДИАГНОСТИКИ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B2C4045-A2C9-4271-8F8F-8FD47D2585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16095"/>
            <a:ext cx="5041776" cy="3121017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высокая степень агрессивности у 57%;</a:t>
            </a:r>
          </a:p>
          <a:p>
            <a:pPr>
              <a:buFontTx/>
              <a:buChar char="-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вербальная агрессия у 60%;</a:t>
            </a:r>
          </a:p>
          <a:p>
            <a:pPr>
              <a:buFontTx/>
              <a:buChar char="-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высокая тревожность у 83%;</a:t>
            </a:r>
          </a:p>
          <a:p>
            <a:pPr>
              <a:buFontTx/>
              <a:buChar char="-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депрессия у 34%;</a:t>
            </a:r>
          </a:p>
          <a:p>
            <a:pPr>
              <a:buFontTx/>
              <a:buChar char="-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страх у 19%;</a:t>
            </a:r>
          </a:p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неуверенность в себе у 50%;</a:t>
            </a:r>
          </a:p>
          <a:p>
            <a:pPr>
              <a:buFontTx/>
              <a:buChar char="-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эмоциональная незрелость, инфантилизм у 33%.</a:t>
            </a:r>
          </a:p>
          <a:p>
            <a:pPr>
              <a:buFontTx/>
              <a:buChar char="-"/>
            </a:pP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8608E32-1424-4CC1-920B-FCA74FD6E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C27B3D-21E6-48F0-B29F-0CE8D53FC73B}" type="slidenum">
              <a:rPr lang="ru-RU" smtClean="0"/>
              <a:pPr>
                <a:defRPr/>
              </a:pPr>
              <a:t>6</a:t>
            </a:fld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363A55C-B153-4CCB-9364-EF7FA4D1F1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36560" y="188640"/>
            <a:ext cx="859611" cy="107298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9D8160F-2191-462E-9617-B330D36451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8721" y="1395210"/>
            <a:ext cx="3323861" cy="249289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1340301-163B-4851-A68B-5A76A4284F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3181" y="4141634"/>
            <a:ext cx="3312819" cy="249289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2CE0FD5-D320-4C3B-B95D-06D25B11A5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7323" y="2145184"/>
            <a:ext cx="2848848" cy="4191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209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ttp://bsk.nios.ru/sites/bsk.nios.ru/files/pictures/tatar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96660" y="214290"/>
            <a:ext cx="857256" cy="1071570"/>
          </a:xfrm>
          <a:prstGeom prst="rect">
            <a:avLst/>
          </a:prstGeom>
          <a:noFill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68B673C-FE83-472B-9FF8-C25C99C5CDDC}"/>
              </a:ext>
            </a:extLst>
          </p:cNvPr>
          <p:cNvSpPr txBox="1"/>
          <p:nvPr/>
        </p:nvSpPr>
        <p:spPr>
          <a:xfrm>
            <a:off x="1775520" y="548680"/>
            <a:ext cx="820891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«Я И МОЯ БУДУЩАЯ ПРОФЕССИЯ»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20777FE-1890-4C77-B606-FF86B5308A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84" y="1823046"/>
            <a:ext cx="3725934" cy="2610828"/>
          </a:xfrm>
          <a:prstGeom prst="rect">
            <a:avLst/>
          </a:prstGeom>
        </p:spPr>
      </p:pic>
      <p:sp>
        <p:nvSpPr>
          <p:cNvPr id="7" name="Текст 6">
            <a:extLst>
              <a:ext uri="{FF2B5EF4-FFF2-40B4-BE49-F238E27FC236}">
                <a16:creationId xmlns:a16="http://schemas.microsoft.com/office/drawing/2014/main" id="{4413BDBB-00D5-4A7C-B7E5-370A058696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252416"/>
            <a:ext cx="5157787" cy="496593"/>
          </a:xfrm>
        </p:spPr>
        <p:txBody>
          <a:bodyPr>
            <a:norm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ДИАГНОСТИЧЕСКОЕ ОБСЛЕДОВАНИЕ ПО ПРОФ.ОРИЕНТАЦИИ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5C18B54C-5958-47DC-972A-A4A5D90C390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6064" y="4020213"/>
            <a:ext cx="3419872" cy="256490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5879F4B-50D2-4DC2-9DFE-7941D7AC290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8193" y="1210524"/>
            <a:ext cx="3474523" cy="260589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5277F2C-B571-4FCC-BC8B-074A1C5BE02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8550" y="3994949"/>
            <a:ext cx="3419872" cy="2564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187613"/>
      </p:ext>
    </p:extLst>
  </p:cSld>
  <p:clrMapOvr>
    <a:masterClrMapping/>
  </p:clrMapOvr>
  <p:transition spd="med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98CCA416-FCF4-43E2-98A8-EBFC6E2374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«Я И СПОРТ»</a:t>
            </a:r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id="{C00DE5ED-C112-4907-B329-9E7367A172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311181"/>
            <a:ext cx="5157787" cy="379507"/>
          </a:xfrm>
        </p:spPr>
        <p:txBody>
          <a:bodyPr>
            <a:normAutofit/>
          </a:bodyPr>
          <a:lstStyle/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ВЕСЕЛЫЕ СТАРТЫ</a:t>
            </a:r>
          </a:p>
        </p:txBody>
      </p:sp>
      <p:sp>
        <p:nvSpPr>
          <p:cNvPr id="14" name="Текст 13">
            <a:extLst>
              <a:ext uri="{FF2B5EF4-FFF2-40B4-BE49-F238E27FC236}">
                <a16:creationId xmlns:a16="http://schemas.microsoft.com/office/drawing/2014/main" id="{0767BC69-F8A5-4E91-944B-C741311EDC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361927"/>
            <a:ext cx="5183188" cy="379507"/>
          </a:xfrm>
        </p:spPr>
        <p:txBody>
          <a:bodyPr>
            <a:normAutofit/>
          </a:bodyPr>
          <a:lstStyle/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СПОРТИВНЫЙ ТИМБИЛДИНГ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3903C86-0721-47E4-93F9-5CEDC8CCD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A8582DC-46B6-4BAE-A3F4-A69A6277D910}" type="slidenum">
              <a:rPr lang="ru-RU" smtClean="0"/>
              <a:pPr>
                <a:defRPr/>
              </a:pPr>
              <a:t>8</a:t>
            </a:fld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00B1092-76B7-4E0A-A24B-412E8569FA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36560" y="136524"/>
            <a:ext cx="859611" cy="122540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BBB3DF6-7746-4E44-B670-30037589E85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2" y="1701076"/>
            <a:ext cx="3528392" cy="264629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01F6E6D-84D4-4AAE-9574-1AF2832B264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60362" y="4209835"/>
            <a:ext cx="3429968" cy="2572476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0BE8E55F-C93A-40CB-8DE9-39FCA052AA1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12024" y="1794781"/>
            <a:ext cx="2680200" cy="4054476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DE5C949D-1205-4290-8E36-F2C8EEBAE2F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20336" y="2618717"/>
            <a:ext cx="2743200" cy="3922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090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C344647-0734-4728-8269-E6D5A14C8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54B9C80-6AAC-48B2-B590-7FE6CFA46F37}" type="slidenum">
              <a:rPr lang="ru-RU" smtClean="0"/>
              <a:pPr>
                <a:defRPr/>
              </a:pPr>
              <a:t>9</a:t>
            </a:fld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8EDDB1B-084B-413A-8608-502E96426A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8533" y="435754"/>
            <a:ext cx="5791702" cy="64807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CEB28E2-589C-4000-9FF9-3A1AEE098C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64552" y="137920"/>
            <a:ext cx="859611" cy="1072989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C97BF4E2-0D78-4D92-8058-5EF06616A499}"/>
              </a:ext>
            </a:extLst>
          </p:cNvPr>
          <p:cNvSpPr/>
          <p:nvPr/>
        </p:nvSpPr>
        <p:spPr>
          <a:xfrm flipH="1">
            <a:off x="1055440" y="1052736"/>
            <a:ext cx="403244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ЭКСКУРСИЯ В ООО «ХЛЕБА СИБИРИ»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E464C52-5E12-4295-B471-ED88A680045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424" y="1360513"/>
            <a:ext cx="3672408" cy="2754306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88C6E048-9F01-4013-9DEB-BF279FC496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519" y="3933056"/>
            <a:ext cx="3895029" cy="275430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DF1A0D5-F8D7-4B7B-855D-05071AE5ADDF}"/>
              </a:ext>
            </a:extLst>
          </p:cNvPr>
          <p:cNvSpPr txBox="1"/>
          <p:nvPr/>
        </p:nvSpPr>
        <p:spPr>
          <a:xfrm>
            <a:off x="6456040" y="1052735"/>
            <a:ext cx="46085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ЭКСКУРСИЯ В ГАУ НСО «ТАТАРСКИЙ ЛЕСХОЗ»</a:t>
            </a: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5C77053D-C396-45DE-BBFA-31EF2F7CF64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008" y="1455214"/>
            <a:ext cx="4559830" cy="2564904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A5F7FFA6-22EC-446A-8402-E374125D6E9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120" y="3886396"/>
            <a:ext cx="4896544" cy="2754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68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15029</TotalTime>
  <Words>324</Words>
  <Application>Microsoft Office PowerPoint</Application>
  <PresentationFormat>Широкоэкранный</PresentationFormat>
  <Paragraphs>62</Paragraphs>
  <Slides>16</Slides>
  <Notes>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5" baseType="lpstr">
      <vt:lpstr>Tahoma</vt:lpstr>
      <vt:lpstr>Calibri Light</vt:lpstr>
      <vt:lpstr>Franklin Gothic Book</vt:lpstr>
      <vt:lpstr>Calibri</vt:lpstr>
      <vt:lpstr>Arial</vt:lpstr>
      <vt:lpstr>Arial Black</vt:lpstr>
      <vt:lpstr>Times New Roman</vt:lpstr>
      <vt:lpstr>Office Theme</vt:lpstr>
      <vt:lpstr>Acrobat Document</vt:lpstr>
      <vt:lpstr>  Чернова Оксана Михайловна директор МБУ «КЦСОН» Татарского района НСО </vt:lpstr>
      <vt:lpstr>ЦЕЛЬ ПРОЕКТА: реабилитация несовершеннолетних, находящихся в конфликте с законом, профилактика безнадзорности и правонарушений с использованием ресурсов органов и учреждений системы профилактики безнадзорности и правонарушений несовершеннолетних </vt:lpstr>
      <vt:lpstr>ОРГАНЫ И УЧРЕЖДЕНИЯ СИСТЕМЫ ПРОФИЛАКТИКИ, УЧАСТВУЮЩИЕ В РЕАЛИЗАЦИИ ПРОЕКТА</vt:lpstr>
      <vt:lpstr>ОБЪЕМ ФИНАНСИРОВАНИЯ ПРОЕКТА: 1 376 350 рублей</vt:lpstr>
      <vt:lpstr>ЗАСЕДАНИЕ РАБОЧЕЙ ГРУППЫ ПО УПРАВЛЕНИЮ ПРОЕКТОМ</vt:lpstr>
      <vt:lpstr>РЕЗУЛЬТАТЫ ПЕРВИЧНОЙ ДИАГНОСТИКИ</vt:lpstr>
      <vt:lpstr>Презентация PowerPoint</vt:lpstr>
      <vt:lpstr>«Я И СПОРТ»</vt:lpstr>
      <vt:lpstr>Презентация PowerPoint</vt:lpstr>
      <vt:lpstr>Презентация PowerPoint</vt:lpstr>
      <vt:lpstr>Презентация PowerPoint</vt:lpstr>
      <vt:lpstr>«Я И IT»</vt:lpstr>
      <vt:lpstr>КЛУБ ПО ОБУЧЕНИЮ НА АВТОТРЕНАЖЁРЕ </vt:lpstr>
      <vt:lpstr>ПОРТФОЛИО</vt:lpstr>
      <vt:lpstr>ПУБЛИКАЦИИ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Осокин Александр Валерьевич</dc:creator>
  <cp:lastModifiedBy>Ольга Викторовна</cp:lastModifiedBy>
  <cp:revision>1179</cp:revision>
  <cp:lastPrinted>2016-10-20T05:26:10Z</cp:lastPrinted>
  <dcterms:created xsi:type="dcterms:W3CDTF">2010-07-08T09:32:50Z</dcterms:created>
  <dcterms:modified xsi:type="dcterms:W3CDTF">2023-02-07T01:18:28Z</dcterms:modified>
</cp:coreProperties>
</file>